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942" r:id="rId1"/>
  </p:sldMasterIdLst>
  <p:notesMasterIdLst>
    <p:notesMasterId r:id="rId19"/>
  </p:notesMasterIdLst>
  <p:sldIdLst>
    <p:sldId id="256" r:id="rId2"/>
    <p:sldId id="266" r:id="rId3"/>
    <p:sldId id="257" r:id="rId4"/>
    <p:sldId id="258" r:id="rId5"/>
    <p:sldId id="260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9" r:id="rId18"/>
  </p:sldIdLst>
  <p:sldSz cx="12192000" cy="6858000"/>
  <p:notesSz cx="6858000" cy="9144000"/>
  <p:embeddedFontLst>
    <p:embeddedFont>
      <p:font typeface="Corbel" panose="020B0503020204020204" pitchFamily="34" charset="0"/>
      <p:regular r:id="rId20"/>
      <p:bold r:id="rId21"/>
      <p:italic r:id="rId22"/>
      <p:boldItalic r:id="rId23"/>
    </p:embeddedFon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kola" initials="" lastIdx="10" clrIdx="0"/>
  <p:cmAuthor id="1" name="Jean-Francois Cabana" initials="JC" lastIdx="5" clrIdx="1">
    <p:extLst>
      <p:ext uri="{19B8F6BF-5375-455C-9EA6-DF929625EA0E}">
        <p15:presenceInfo xmlns:p15="http://schemas.microsoft.com/office/powerpoint/2012/main" userId="3e585f244fd914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F0FF"/>
    <a:srgbClr val="3E3E3E"/>
    <a:srgbClr val="FFFAB9"/>
    <a:srgbClr val="A7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 autoAdjust="0"/>
    <p:restoredTop sz="82203" autoAdjust="0"/>
  </p:normalViewPr>
  <p:slideViewPr>
    <p:cSldViewPr snapToGrid="0">
      <p:cViewPr varScale="1">
        <p:scale>
          <a:sx n="105" d="100"/>
          <a:sy n="105" d="100"/>
        </p:scale>
        <p:origin x="24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-2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4CC20-8231-4A58-9303-A9E1CE9CC7B9}" type="datetimeFigureOut">
              <a:rPr lang="fr-CA" smtClean="0"/>
              <a:t>2016-05-03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7E4DAD-22C0-4DC6-A391-A1992C9710A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44150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4DAD-22C0-4DC6-A391-A1992C9710A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8640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4DAD-22C0-4DC6-A391-A1992C9710A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2615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4DAD-22C0-4DC6-A391-A1992C9710A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397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4DAD-22C0-4DC6-A391-A1992C9710A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934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4DAD-22C0-4DC6-A391-A1992C9710A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5132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4DAD-22C0-4DC6-A391-A1992C9710A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82614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E4DAD-22C0-4DC6-A391-A1992C9710A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9134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cap="none" spc="1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Quantitative magnetization transfer made easy with qMTLab</a:t>
            </a:r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‹N°›</a:t>
            </a:fld>
            <a:r>
              <a:rPr lang="fr-CA" dirty="0" smtClean="0"/>
              <a:t>/17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45634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Quantitative magnetization transfer made easy with qMTLab</a:t>
            </a:r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378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r>
              <a:rPr lang="fr-FR" smtClean="0"/>
              <a:t>ISMRM 2016, Singapore, e-poster #3205</a:t>
            </a:r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r>
              <a:rPr lang="en-US" smtClean="0"/>
              <a:t>Quantitative magnetization transfer made easy with qMTLab</a:t>
            </a:r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5D17B874-6E75-46C8-B248-2D22AA83991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749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fr-CA" smtClean="0"/>
              <a:t>Quantitative magnetization transfer made easy with </a:t>
            </a:r>
            <a:r>
              <a:rPr lang="fr-CA" i="1" smtClean="0"/>
              <a:t>qMTLab</a:t>
            </a:r>
            <a:endParaRPr lang="fr-CA" i="1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200"/>
            </a:lvl1pPr>
          </a:lstStyle>
          <a:p>
            <a:fld id="{5D17B874-6E75-46C8-B248-2D22AA83991D}" type="slidenum">
              <a:rPr lang="fr-CA" smtClean="0"/>
              <a:pPr/>
              <a:t>‹N°›</a:t>
            </a:fld>
            <a:r>
              <a:rPr lang="fr-CA" dirty="0" smtClean="0"/>
              <a:t>/17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6603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ISMRM 2016, Singapore, e-poster #3205</a:t>
            </a:r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Quantitative magnetization transfer made easy with qMTLab</a:t>
            </a:r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17B874-6E75-46C8-B248-2D22AA83991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8628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0021" y="2290812"/>
            <a:ext cx="5958037" cy="39271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8196" y="2290812"/>
            <a:ext cx="4366993" cy="3542097"/>
          </a:xfrm>
          <a:solidFill>
            <a:schemeClr val="tx1"/>
          </a:solidFill>
        </p:spPr>
        <p:txBody>
          <a:bodyPr tIns="324000">
            <a:noAutofit/>
          </a:bodyPr>
          <a:lstStyle>
            <a:lvl1pPr>
              <a:defRPr sz="3200" b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82563" indent="-95250">
              <a:defRPr sz="24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Quantitative magnetization transfer made easy with qMTLab</a:t>
            </a:r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5D17B874-6E75-46C8-B248-2D22AA83991D}" type="slidenum">
              <a:rPr lang="fr-CA" smtClean="0"/>
              <a:pPr/>
              <a:t>‹N°›</a:t>
            </a:fld>
            <a:r>
              <a:rPr lang="fr-CA" dirty="0" smtClean="0"/>
              <a:t>/17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601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Quantitative magnetization transfer made easy with qMTLab</a:t>
            </a:r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‹N°›</a:t>
            </a:fld>
            <a:r>
              <a:rPr lang="fr-CA" dirty="0" smtClean="0"/>
              <a:t>/17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932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Quantitative magnetization transfer made easy with qMTLab</a:t>
            </a:r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262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Quantitative magnetization transfer made easy with qMTLab</a:t>
            </a:r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098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Quantitative magnetization transfer made easy with qMTLab</a:t>
            </a:r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0203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Quantitative magnetization transfer made easy with qMTLab</a:t>
            </a:r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3930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275215"/>
            <a:ext cx="12188952" cy="1447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8265" y="284176"/>
            <a:ext cx="11046926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396" y="2271562"/>
            <a:ext cx="10226603" cy="3946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8265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fr-CA" dirty="0" smtClean="0"/>
              <a:t>Quantitative </a:t>
            </a:r>
            <a:r>
              <a:rPr lang="fr-CA" dirty="0" err="1" smtClean="0"/>
              <a:t>magnetization</a:t>
            </a:r>
            <a:r>
              <a:rPr lang="fr-CA" dirty="0" smtClean="0"/>
              <a:t> </a:t>
            </a:r>
            <a:r>
              <a:rPr lang="fr-CA" dirty="0" err="1" smtClean="0"/>
              <a:t>transfer</a:t>
            </a:r>
            <a:r>
              <a:rPr lang="fr-CA" dirty="0" smtClean="0"/>
              <a:t> made </a:t>
            </a:r>
            <a:r>
              <a:rPr lang="fr-CA" dirty="0" err="1" smtClean="0"/>
              <a:t>easy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i="1" dirty="0" smtClean="0"/>
              <a:t>qMTLab</a:t>
            </a:r>
            <a:endParaRPr lang="fr-CA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5D17B874-6E75-46C8-B248-2D22AA83991D}" type="slidenum">
              <a:rPr lang="fr-CA" smtClean="0"/>
              <a:pPr/>
              <a:t>‹N°›</a:t>
            </a:fld>
            <a:r>
              <a:rPr lang="fr-CA" dirty="0" smtClean="0"/>
              <a:t>/17</a:t>
            </a:r>
            <a:endParaRPr lang="fr-CA" dirty="0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558265" y="6422854"/>
            <a:ext cx="110469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642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cap="none" baseline="0">
          <a:solidFill>
            <a:schemeClr val="bg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543987" y="409575"/>
            <a:ext cx="8419413" cy="45457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124312" y="3026331"/>
            <a:ext cx="2575205" cy="415369"/>
          </a:xfrm>
        </p:spPr>
        <p:txBody>
          <a:bodyPr>
            <a:noAutofit/>
          </a:bodyPr>
          <a:lstStyle/>
          <a:p>
            <a:pPr algn="l"/>
            <a:r>
              <a:rPr lang="fr-CA" sz="12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Open Source Software </a:t>
            </a:r>
            <a:r>
              <a:rPr lang="fr-CA" sz="1200" b="1" dirty="0">
                <a:solidFill>
                  <a:schemeClr val="bg1"/>
                </a:solidFill>
                <a:latin typeface="Arial Narrow" panose="020B0606020202030204" pitchFamily="34" charset="0"/>
              </a:rPr>
              <a:t>for </a:t>
            </a:r>
            <a:r>
              <a:rPr lang="fr-CA" sz="12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qMTI Data </a:t>
            </a:r>
            <a:r>
              <a:rPr lang="fr-CA" sz="1200" b="1" dirty="0">
                <a:solidFill>
                  <a:schemeClr val="bg1"/>
                </a:solidFill>
                <a:latin typeface="Arial Narrow" panose="020B0606020202030204" pitchFamily="34" charset="0"/>
              </a:rPr>
              <a:t>Simulation, </a:t>
            </a:r>
            <a:r>
              <a:rPr lang="fr-CA" sz="1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Analysis</a:t>
            </a:r>
            <a:r>
              <a:rPr lang="fr-CA" sz="1200" b="1" dirty="0">
                <a:solidFill>
                  <a:schemeClr val="bg1"/>
                </a:solidFill>
                <a:latin typeface="Arial Narrow" panose="020B0606020202030204" pitchFamily="34" charset="0"/>
              </a:rPr>
              <a:t> and </a:t>
            </a:r>
            <a:r>
              <a:rPr lang="fr-CA" sz="12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Visualization</a:t>
            </a:r>
            <a:endParaRPr lang="fr-CA" sz="1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482205" y="98790"/>
            <a:ext cx="1489845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fr-CA" sz="1200" b="1" dirty="0" smtClean="0">
                <a:latin typeface="Arial Narrow" panose="020B0606020202030204" pitchFamily="34" charset="0"/>
              </a:rPr>
              <a:t>ISMRM 2016, Singapore</a:t>
            </a:r>
            <a:endParaRPr lang="fr-CA" sz="1200" b="1" dirty="0">
              <a:latin typeface="Arial Narrow" panose="020B060602020203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1099006" y="98790"/>
            <a:ext cx="883444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 algn="r"/>
            <a:r>
              <a:rPr lang="fr-CA" sz="1100" b="1" dirty="0">
                <a:latin typeface="Arial Narrow" panose="020B0606020202030204" pitchFamily="34" charset="0"/>
              </a:rPr>
              <a:t>e-poster #3205</a:t>
            </a:r>
          </a:p>
        </p:txBody>
      </p:sp>
      <p:sp>
        <p:nvSpPr>
          <p:cNvPr id="9" name="Rectangle 8"/>
          <p:cNvSpPr/>
          <p:nvPr/>
        </p:nvSpPr>
        <p:spPr>
          <a:xfrm>
            <a:off x="3667125" y="4077380"/>
            <a:ext cx="806767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Cabana, J.-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F.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1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 err="1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Gu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Y.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2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Boudreau, 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3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Levesque, I. 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R.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4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 err="1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Atchia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Y.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5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 err="1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Sled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J. 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G.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5,6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Narayanan, 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3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Arnold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D. 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L.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3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Pike, G. 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B.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3,7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</a:t>
            </a:r>
            <a:b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</a:b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Cohen-</a:t>
            </a:r>
            <a:r>
              <a:rPr lang="fr-CA" sz="1200" b="1" dirty="0" err="1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Adad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J.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8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Duval, 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T.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8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 err="1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Vuong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M.-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T.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8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and </a:t>
            </a:r>
            <a:r>
              <a:rPr lang="fr-CA" sz="1200" b="1" dirty="0" err="1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Stikov</a:t>
            </a:r>
            <a:r>
              <a:rPr lang="fr-CA" sz="1200" b="1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1200" b="1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N.</a:t>
            </a:r>
            <a:r>
              <a:rPr lang="fr-CA" sz="1200" b="1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8,9</a:t>
            </a:r>
            <a:endParaRPr lang="fr-CA" sz="1200" b="1" baseline="30000" dirty="0">
              <a:solidFill>
                <a:srgbClr val="231F20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endParaRPr lang="en-US" sz="900" baseline="30000" dirty="0" smtClean="0">
              <a:solidFill>
                <a:srgbClr val="231F2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800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1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University </a:t>
            </a:r>
            <a:r>
              <a:rPr lang="en-US" sz="800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of Montreal, Montreal, QC, 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Canada; </a:t>
            </a:r>
            <a:r>
              <a:rPr lang="en-US" sz="800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2</a:t>
            </a:r>
            <a:r>
              <a:rPr lang="fr-CA" sz="800" dirty="0" err="1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NeuroRX</a:t>
            </a:r>
            <a:r>
              <a:rPr lang="fr-CA" sz="800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fr-CA" sz="800" dirty="0" err="1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Montreal</a:t>
            </a:r>
            <a:r>
              <a:rPr lang="fr-CA" sz="800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QC, </a:t>
            </a:r>
            <a:r>
              <a:rPr lang="fr-CA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Canada; </a:t>
            </a:r>
            <a:r>
              <a:rPr lang="fr-CA" sz="800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3</a:t>
            </a:r>
            <a:r>
              <a:rPr lang="fr-CA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Montreal </a:t>
            </a:r>
            <a:r>
              <a:rPr lang="fr-CA" sz="800" dirty="0" err="1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Neurological</a:t>
            </a:r>
            <a:r>
              <a:rPr lang="fr-CA" sz="800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Institute, </a:t>
            </a:r>
            <a:r>
              <a:rPr lang="fr-CA" sz="800" dirty="0" err="1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Montreal</a:t>
            </a:r>
            <a:r>
              <a:rPr lang="fr-CA" sz="800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QC, </a:t>
            </a:r>
            <a:r>
              <a:rPr lang="fr-CA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Canada; </a:t>
            </a:r>
            <a:r>
              <a:rPr lang="fr-CA" sz="800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4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McGill </a:t>
            </a:r>
            <a:r>
              <a:rPr lang="en-US" sz="800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University, Montreal, QC, 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Canada; </a:t>
            </a:r>
            <a:r>
              <a:rPr lang="en-US" sz="800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5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University </a:t>
            </a:r>
            <a:r>
              <a:rPr lang="en-US" sz="800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of Toronto, Toronto, ON, 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Canada; </a:t>
            </a:r>
            <a:r>
              <a:rPr lang="en-US" sz="800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6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Hospital </a:t>
            </a:r>
            <a:r>
              <a:rPr lang="en-US" sz="800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for Sick Children, Toronto, ON, 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Canada; </a:t>
            </a:r>
            <a:r>
              <a:rPr lang="en-US" sz="800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7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University </a:t>
            </a:r>
            <a:r>
              <a:rPr lang="en-US" sz="800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of Calgary, Calgary, AB, 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Canada; </a:t>
            </a:r>
            <a:r>
              <a:rPr lang="en-US" sz="800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8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Ecole </a:t>
            </a:r>
            <a:r>
              <a:rPr lang="en-US" sz="800" dirty="0" err="1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Polytechnique</a:t>
            </a:r>
            <a:r>
              <a:rPr lang="en-US" sz="800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Montreal, QC, 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Canada; </a:t>
            </a:r>
            <a:r>
              <a:rPr lang="en-US" sz="800" baseline="300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9</a:t>
            </a:r>
            <a:r>
              <a:rPr lang="en-US" sz="800" dirty="0" smtClean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Montreal </a:t>
            </a:r>
            <a:r>
              <a:rPr lang="en-US" sz="800" dirty="0">
                <a:solidFill>
                  <a:srgbClr val="231F2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Heart Institute, Montreal, QC, Canada</a:t>
            </a:r>
            <a:endParaRPr lang="fr-CA" sz="10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89" y="409574"/>
            <a:ext cx="1339549" cy="13395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648717" y="2168291"/>
            <a:ext cx="46297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9600" b="1" i="1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qMTLab</a:t>
            </a:r>
            <a:endParaRPr lang="fr-CA" sz="9600" b="1" dirty="0">
              <a:solidFill>
                <a:schemeClr val="bg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092563" y="1875242"/>
            <a:ext cx="7642237" cy="113658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3200" b="1" spc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Quantitative Magnetization Transfer Imaging</a:t>
            </a:r>
            <a:br>
              <a:rPr lang="en-US" sz="3200" b="1" spc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</a:br>
            <a:r>
              <a:rPr lang="en-US" sz="3200" b="1" spc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Made Easy with</a:t>
            </a:r>
            <a:endParaRPr lang="en-US" i="1" spc="0" dirty="0">
              <a:solidFill>
                <a:schemeClr val="bg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78" y="733311"/>
            <a:ext cx="1543168" cy="73409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912" y="809685"/>
            <a:ext cx="1328332" cy="6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5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Fit results visualization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265" y="2271562"/>
            <a:ext cx="4899259" cy="2838121"/>
          </a:xfrm>
        </p:spPr>
        <p:txBody>
          <a:bodyPr>
            <a:normAutofit/>
          </a:bodyPr>
          <a:lstStyle/>
          <a:p>
            <a:r>
              <a:rPr lang="en-CA" dirty="0" smtClean="0"/>
              <a:t>View the fitted parameters maps directly in qMTLab</a:t>
            </a:r>
          </a:p>
          <a:p>
            <a:pPr lvl="1"/>
            <a:r>
              <a:rPr lang="en-CA" dirty="0" smtClean="0"/>
              <a:t>Choose parameter to display</a:t>
            </a:r>
          </a:p>
          <a:p>
            <a:pPr lvl="1"/>
            <a:r>
              <a:rPr lang="en-CA" dirty="0" smtClean="0"/>
              <a:t>Change color map (color scheme, limits)</a:t>
            </a:r>
          </a:p>
          <a:p>
            <a:pPr lvl="1"/>
            <a:r>
              <a:rPr lang="en-CA" dirty="0" smtClean="0"/>
              <a:t>View parameter distribution histogram</a:t>
            </a:r>
          </a:p>
          <a:p>
            <a:pPr lvl="1"/>
            <a:r>
              <a:rPr lang="en-CA" dirty="0" smtClean="0"/>
              <a:t>View selected voxel value</a:t>
            </a:r>
          </a:p>
          <a:p>
            <a:pPr lvl="1"/>
            <a:r>
              <a:rPr lang="en-CA" dirty="0" smtClean="0"/>
              <a:t>View selected voxel data + fitted curve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10</a:t>
            </a:fld>
            <a:endParaRPr lang="fr-CA" dirty="0"/>
          </a:p>
        </p:txBody>
      </p:sp>
      <p:sp>
        <p:nvSpPr>
          <p:cNvPr id="13" name="Espace réservé du contenu 15"/>
          <p:cNvSpPr txBox="1">
            <a:spLocks/>
          </p:cNvSpPr>
          <p:nvPr/>
        </p:nvSpPr>
        <p:spPr>
          <a:xfrm>
            <a:off x="558265" y="4860758"/>
            <a:ext cx="4774131" cy="132587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lIns="216000" tIns="0" rIns="216000" anchor="ctr" anchorCtr="0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lvl="1" indent="0" algn="ctr">
              <a:buNone/>
            </a:pPr>
            <a:r>
              <a:rPr lang="en-CA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Useful tip</a:t>
            </a:r>
            <a:r>
              <a:rPr lang="en-CA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working with 3D data, click « Open viewer » to open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viewer with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simultaneous orthogonal views and easier volume navigation</a:t>
            </a:r>
          </a:p>
        </p:txBody>
      </p:sp>
      <p:pic>
        <p:nvPicPr>
          <p:cNvPr id="8" name="qMTLab-ViewF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6471" y="2315163"/>
            <a:ext cx="6254500" cy="3895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29342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Data simulation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0396" y="2018899"/>
            <a:ext cx="10669604" cy="2042219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The simulation part of qMTLab is useful for researchers to:</a:t>
            </a:r>
          </a:p>
          <a:p>
            <a:pPr lvl="1"/>
            <a:r>
              <a:rPr lang="en-CA" dirty="0" smtClean="0"/>
              <a:t>Generate synthetic qMTI data</a:t>
            </a:r>
          </a:p>
          <a:p>
            <a:pPr lvl="1"/>
            <a:r>
              <a:rPr lang="en-CA" dirty="0" smtClean="0"/>
              <a:t>Evaluate how well the different methods/models perform under known ground-truth</a:t>
            </a:r>
          </a:p>
          <a:p>
            <a:pPr lvl="1"/>
            <a:r>
              <a:rPr lang="en-CA" dirty="0" smtClean="0"/>
              <a:t>Determine the most appropriate acquisition parameters</a:t>
            </a:r>
          </a:p>
          <a:p>
            <a:pPr lvl="1"/>
            <a:r>
              <a:rPr lang="en-CA" dirty="0" smtClean="0"/>
              <a:t>Evaluate how fitting options and constraints impact the results</a:t>
            </a:r>
          </a:p>
          <a:p>
            <a:r>
              <a:rPr lang="en-CA" dirty="0" smtClean="0"/>
              <a:t>Three modes of simulation: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11</a:t>
            </a:fld>
            <a:endParaRPr lang="fr-CA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0" t="36317" r="35829" b="7543"/>
          <a:stretch/>
        </p:blipFill>
        <p:spPr>
          <a:xfrm>
            <a:off x="1080061" y="4342231"/>
            <a:ext cx="2864109" cy="1921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6" t="36141" r="35580" b="7193"/>
          <a:stretch/>
        </p:blipFill>
        <p:spPr>
          <a:xfrm>
            <a:off x="4837383" y="4324489"/>
            <a:ext cx="2851484" cy="1921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t="36316" r="35861" b="7193"/>
          <a:stretch/>
        </p:blipFill>
        <p:spPr>
          <a:xfrm>
            <a:off x="8474267" y="4311293"/>
            <a:ext cx="2853328" cy="1921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1547844" y="3972899"/>
            <a:ext cx="192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Single Voxel Curve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63749" y="3941961"/>
            <a:ext cx="1998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Sensitivity Analysis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91689" y="3928766"/>
            <a:ext cx="2418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Multi Voxel Distribution</a:t>
            </a:r>
            <a:endParaRPr lang="fr-CA" dirty="0"/>
          </a:p>
        </p:txBody>
      </p:sp>
      <p:sp>
        <p:nvSpPr>
          <p:cNvPr id="14" name="ZoneTexte 13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378223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Single Voxel Curve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264" y="2271563"/>
            <a:ext cx="5038207" cy="2685448"/>
          </a:xfrm>
        </p:spPr>
        <p:txBody>
          <a:bodyPr>
            <a:normAutofit fontScale="77500" lnSpcReduction="20000"/>
          </a:bodyPr>
          <a:lstStyle/>
          <a:p>
            <a:r>
              <a:rPr lang="en-CA" dirty="0" smtClean="0"/>
              <a:t>Simulate MT data for a single voxel</a:t>
            </a:r>
          </a:p>
          <a:p>
            <a:r>
              <a:rPr lang="en-CA" dirty="0" smtClean="0"/>
              <a:t>Evaluate various acquisition protocols, the performance of the model and fitting options</a:t>
            </a:r>
          </a:p>
          <a:p>
            <a:r>
              <a:rPr lang="en-CA" dirty="0" smtClean="0"/>
              <a:t>The model is fitted and a plot displays </a:t>
            </a:r>
          </a:p>
          <a:p>
            <a:pPr lvl="1"/>
            <a:r>
              <a:rPr lang="en-CA" dirty="0" smtClean="0"/>
              <a:t>Raw data</a:t>
            </a:r>
          </a:p>
          <a:p>
            <a:pPr lvl="1"/>
            <a:r>
              <a:rPr lang="en-CA" dirty="0" smtClean="0"/>
              <a:t>Data with added Gaussian noise </a:t>
            </a:r>
          </a:p>
          <a:p>
            <a:pPr lvl="1"/>
            <a:r>
              <a:rPr lang="en-CA" dirty="0" smtClean="0"/>
              <a:t>Fitted curve</a:t>
            </a:r>
          </a:p>
          <a:p>
            <a:r>
              <a:rPr lang="en-CA" dirty="0" smtClean="0"/>
              <a:t>Input MT parameter values, fitted parameters values and percentage difference are listed in a table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12</a:t>
            </a:fld>
            <a:endParaRPr lang="fr-CA" dirty="0"/>
          </a:p>
        </p:txBody>
      </p:sp>
      <p:sp>
        <p:nvSpPr>
          <p:cNvPr id="13" name="Espace réservé du contenu 15"/>
          <p:cNvSpPr txBox="1">
            <a:spLocks/>
          </p:cNvSpPr>
          <p:nvPr/>
        </p:nvSpPr>
        <p:spPr>
          <a:xfrm>
            <a:off x="558264" y="4957011"/>
            <a:ext cx="4880011" cy="122962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lIns="216000" tIns="0" rIns="216000" anchor="ctr" anchorCtr="0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lvl="1" indent="0" algn="ctr">
              <a:buNone/>
            </a:pPr>
            <a:r>
              <a:rPr lang="en-CA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Useful tip</a:t>
            </a:r>
            <a:r>
              <a:rPr lang="en-CA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change fitting options or generate a new set of noisy data and re-fit without having to run the simulation again by simply clicking on « Update Fit »</a:t>
            </a:r>
          </a:p>
        </p:txBody>
      </p:sp>
      <p:pic>
        <p:nvPicPr>
          <p:cNvPr id="5" name="qMTLab-SingleVoxe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91859" y="2271563"/>
            <a:ext cx="6285867" cy="3915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02431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Sensitivity Analysis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0397" y="2271562"/>
            <a:ext cx="4706752" cy="3946357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Systematically vary </a:t>
            </a:r>
            <a:r>
              <a:rPr lang="en-CA" i="1" dirty="0" smtClean="0"/>
              <a:t>one</a:t>
            </a:r>
            <a:r>
              <a:rPr lang="en-CA" dirty="0" smtClean="0"/>
              <a:t> MT parameter at a time while keeping the others fixed</a:t>
            </a:r>
          </a:p>
          <a:p>
            <a:pPr lvl="1"/>
            <a:r>
              <a:rPr lang="en-CA" dirty="0" smtClean="0"/>
              <a:t>Select which parameters to vary</a:t>
            </a:r>
          </a:p>
          <a:p>
            <a:pPr lvl="1"/>
            <a:r>
              <a:rPr lang="en-CA" dirty="0" smtClean="0"/>
              <a:t>Set minimum/maximum values and step size</a:t>
            </a:r>
          </a:p>
          <a:p>
            <a:r>
              <a:rPr lang="en-CA" dirty="0" smtClean="0"/>
              <a:t>Gaussian noise is added and the fit is run multiple times (set with  « # of runs »)</a:t>
            </a:r>
          </a:p>
          <a:p>
            <a:r>
              <a:rPr lang="en-CA" dirty="0" smtClean="0"/>
              <a:t>Select the independent and dependant variables to see how the variation of one affects the other</a:t>
            </a:r>
            <a:endParaRPr lang="en-CA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13</a:t>
            </a:fld>
            <a:endParaRPr lang="fr-CA" dirty="0"/>
          </a:p>
        </p:txBody>
      </p:sp>
      <p:pic>
        <p:nvPicPr>
          <p:cNvPr id="4" name="qMTLab-Sensitivit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7149" y="2184819"/>
            <a:ext cx="6475366" cy="4033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36648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Multi Voxel Distribution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0396" y="2271562"/>
            <a:ext cx="4735629" cy="3946357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Any parameter combination is allowed to be varied simultaneously</a:t>
            </a:r>
          </a:p>
          <a:p>
            <a:pPr lvl="1"/>
            <a:r>
              <a:rPr lang="en-CA" dirty="0" smtClean="0"/>
              <a:t>Choose the number of voxels </a:t>
            </a:r>
          </a:p>
          <a:p>
            <a:pPr lvl="1"/>
            <a:r>
              <a:rPr lang="en-CA" dirty="0" smtClean="0"/>
              <a:t>Select which parameters to vary</a:t>
            </a:r>
          </a:p>
          <a:p>
            <a:pPr lvl="1"/>
            <a:r>
              <a:rPr lang="en-CA" dirty="0" smtClean="0"/>
              <a:t>Set mean value and variance for each parameter</a:t>
            </a:r>
          </a:p>
          <a:p>
            <a:r>
              <a:rPr lang="en-CA" dirty="0" smtClean="0"/>
              <a:t>Analyze results in a number of ways </a:t>
            </a:r>
          </a:p>
          <a:p>
            <a:pPr lvl="1"/>
            <a:r>
              <a:rPr lang="en-CA" dirty="0" smtClean="0"/>
              <a:t>Histograms</a:t>
            </a:r>
          </a:p>
          <a:p>
            <a:pPr lvl="1"/>
            <a:r>
              <a:rPr lang="en-CA" dirty="0" smtClean="0"/>
              <a:t>Scatter plots of input vs fitted parameters</a:t>
            </a:r>
          </a:p>
          <a:p>
            <a:pPr lvl="1"/>
            <a:r>
              <a:rPr lang="en-CA" dirty="0" smtClean="0"/>
              <a:t>Error histograms </a:t>
            </a:r>
          </a:p>
          <a:p>
            <a:pPr lvl="1"/>
            <a:r>
              <a:rPr lang="en-CA" dirty="0" smtClean="0"/>
              <a:t>Bar graphs (RMSE, NRMSE, MPE)</a:t>
            </a:r>
            <a:endParaRPr lang="en-CA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14</a:t>
            </a:fld>
            <a:endParaRPr lang="fr-CA" dirty="0"/>
          </a:p>
        </p:txBody>
      </p:sp>
      <p:pic>
        <p:nvPicPr>
          <p:cNvPr id="4" name="qMTLab-Multi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2392" y="2157984"/>
            <a:ext cx="6518453" cy="4059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31264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Integrating </a:t>
            </a:r>
            <a:r>
              <a:rPr lang="en-CA" i="1" dirty="0" smtClean="0"/>
              <a:t>qMTLab</a:t>
            </a:r>
            <a:r>
              <a:rPr lang="en-CA" dirty="0" smtClean="0"/>
              <a:t> in your pipeline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0397" y="2271562"/>
            <a:ext cx="7935548" cy="3946357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No complicated installation procedure or dependencies</a:t>
            </a:r>
          </a:p>
          <a:p>
            <a:pPr lvl="1"/>
            <a:r>
              <a:rPr lang="en-CA" dirty="0" smtClean="0"/>
              <a:t>Just add qMTLab folder to your MATLAB path</a:t>
            </a:r>
          </a:p>
          <a:p>
            <a:r>
              <a:rPr lang="en-CA" dirty="0" smtClean="0"/>
              <a:t>Use in MATLAB scripts</a:t>
            </a:r>
          </a:p>
          <a:p>
            <a:pPr lvl="1"/>
            <a:r>
              <a:rPr lang="en-US" i="1" dirty="0" smtClean="0"/>
              <a:t>Fit = </a:t>
            </a:r>
            <a:r>
              <a:rPr lang="en-US" i="1" dirty="0" err="1" smtClean="0"/>
              <a:t>FitData</a:t>
            </a:r>
            <a:r>
              <a:rPr lang="en-US" i="1" dirty="0" smtClean="0"/>
              <a:t>(data, Protocol, </a:t>
            </a:r>
            <a:r>
              <a:rPr lang="en-US" i="1" dirty="0" err="1" smtClean="0"/>
              <a:t>FitOpt</a:t>
            </a:r>
            <a:r>
              <a:rPr lang="en-US" i="1" dirty="0" smtClean="0"/>
              <a:t>, Method)</a:t>
            </a:r>
          </a:p>
          <a:p>
            <a:pPr lvl="2"/>
            <a:r>
              <a:rPr lang="en-US" dirty="0" smtClean="0"/>
              <a:t>data is a structure with fields </a:t>
            </a:r>
            <a:r>
              <a:rPr lang="en-CA" dirty="0" smtClean="0"/>
              <a:t>'</a:t>
            </a:r>
            <a:r>
              <a:rPr lang="en-CA" dirty="0" err="1" smtClean="0"/>
              <a:t>MTdata</a:t>
            </a:r>
            <a:r>
              <a:rPr lang="en-CA" dirty="0" smtClean="0"/>
              <a:t>', and optionally </a:t>
            </a:r>
            <a:r>
              <a:rPr lang="fr-CA" dirty="0" smtClean="0"/>
              <a:t>'Mask','R1map','B1map','B0map'</a:t>
            </a:r>
          </a:p>
          <a:p>
            <a:pPr lvl="2"/>
            <a:r>
              <a:rPr lang="en-US" dirty="0" smtClean="0"/>
              <a:t>Protocol is a protocol structure saved from the qMTLab Options panel</a:t>
            </a:r>
          </a:p>
          <a:p>
            <a:pPr lvl="2"/>
            <a:r>
              <a:rPr lang="en-US" dirty="0" err="1" smtClean="0"/>
              <a:t>FitOpt</a:t>
            </a:r>
            <a:r>
              <a:rPr lang="en-US" dirty="0" smtClean="0"/>
              <a:t> is a fitting options structure saved from the qMTLab Options panel</a:t>
            </a:r>
          </a:p>
          <a:p>
            <a:pPr lvl="2"/>
            <a:r>
              <a:rPr lang="en-US" dirty="0" smtClean="0"/>
              <a:t>Method selects ‘SPGR’, ‘SIRFSE’ or ‘bSSFP’</a:t>
            </a:r>
          </a:p>
          <a:p>
            <a:r>
              <a:rPr lang="en-US" dirty="0" smtClean="0"/>
              <a:t>qMTLab GUI can load .mat or .</a:t>
            </a:r>
            <a:r>
              <a:rPr lang="en-US" dirty="0" err="1" smtClean="0"/>
              <a:t>nii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Includes external tools for file conversion</a:t>
            </a:r>
          </a:p>
          <a:p>
            <a:pPr lvl="1"/>
            <a:r>
              <a:rPr lang="en-US" dirty="0" smtClean="0"/>
              <a:t>Tools for </a:t>
            </a:r>
            <a:r>
              <a:rPr lang="en-US" dirty="0" err="1" smtClean="0"/>
              <a:t>NIfTI</a:t>
            </a:r>
            <a:r>
              <a:rPr lang="en-US" dirty="0" smtClean="0"/>
              <a:t> and ANALYZE image (by Jimmy Shen)</a:t>
            </a:r>
          </a:p>
          <a:p>
            <a:pPr lvl="1"/>
            <a:r>
              <a:rPr lang="en-US" dirty="0" smtClean="0"/>
              <a:t>DICOM to </a:t>
            </a:r>
            <a:r>
              <a:rPr lang="en-US" dirty="0" err="1" smtClean="0"/>
              <a:t>NIfTI</a:t>
            </a:r>
            <a:r>
              <a:rPr lang="en-US" dirty="0" smtClean="0"/>
              <a:t> converter, </a:t>
            </a:r>
            <a:r>
              <a:rPr lang="en-US" dirty="0" err="1" smtClean="0"/>
              <a:t>NIfTI</a:t>
            </a:r>
            <a:r>
              <a:rPr lang="en-US" dirty="0" smtClean="0"/>
              <a:t> tool and viewer (by </a:t>
            </a:r>
            <a:r>
              <a:rPr lang="en-US" dirty="0" err="1" smtClean="0"/>
              <a:t>Xiangrui</a:t>
            </a:r>
            <a:r>
              <a:rPr lang="en-US" dirty="0" smtClean="0"/>
              <a:t> Li</a:t>
            </a:r>
            <a:r>
              <a:rPr lang="fr-CA" dirty="0" smtClean="0"/>
              <a:t>)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15</a:t>
            </a:fld>
            <a:endParaRPr lang="fr-CA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45" y="1903249"/>
            <a:ext cx="3053009" cy="440929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274970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What’s coming up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0397" y="2371725"/>
            <a:ext cx="4211653" cy="3846194"/>
          </a:xfrm>
        </p:spPr>
        <p:txBody>
          <a:bodyPr>
            <a:normAutofit/>
          </a:bodyPr>
          <a:lstStyle/>
          <a:p>
            <a:r>
              <a:rPr lang="en-CA" dirty="0" smtClean="0"/>
              <a:t>Additional MT methods</a:t>
            </a:r>
          </a:p>
          <a:p>
            <a:pPr lvl="1"/>
            <a:r>
              <a:rPr lang="en-CA" dirty="0" err="1" smtClean="0"/>
              <a:t>MTsat</a:t>
            </a:r>
            <a:endParaRPr lang="en-CA" dirty="0" smtClean="0"/>
          </a:p>
          <a:p>
            <a:pPr lvl="1"/>
            <a:r>
              <a:rPr lang="en-CA" dirty="0" smtClean="0"/>
              <a:t>MTR</a:t>
            </a:r>
          </a:p>
          <a:p>
            <a:r>
              <a:rPr lang="en-CA" dirty="0" smtClean="0"/>
              <a:t>Parallel computing support</a:t>
            </a:r>
          </a:p>
          <a:p>
            <a:pPr lvl="1"/>
            <a:r>
              <a:rPr lang="en-CA" dirty="0" smtClean="0"/>
              <a:t>Faster data fitting / simulation</a:t>
            </a:r>
          </a:p>
          <a:p>
            <a:r>
              <a:rPr lang="en-CA" dirty="0" smtClean="0"/>
              <a:t>Your own contribution</a:t>
            </a:r>
          </a:p>
          <a:p>
            <a:pPr lvl="1"/>
            <a:r>
              <a:rPr lang="en-CA" dirty="0" smtClean="0"/>
              <a:t>Comments, suggestions and improvements are welcome on the GitHub repository</a:t>
            </a:r>
            <a:r>
              <a:rPr lang="en-CA" sz="2400" dirty="0" smtClean="0"/>
              <a:t> </a:t>
            </a:r>
            <a:endParaRPr lang="fr-CA" sz="2400" dirty="0" smtClean="0"/>
          </a:p>
          <a:p>
            <a:pPr lvl="1"/>
            <a:endParaRPr lang="fr-CA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16</a:t>
            </a:fld>
            <a:endParaRPr lang="fr-CA" dirty="0"/>
          </a:p>
        </p:txBody>
      </p:sp>
      <p:sp>
        <p:nvSpPr>
          <p:cNvPr id="13" name="Espace réservé du contenu 15"/>
          <p:cNvSpPr txBox="1">
            <a:spLocks/>
          </p:cNvSpPr>
          <p:nvPr/>
        </p:nvSpPr>
        <p:spPr>
          <a:xfrm>
            <a:off x="5038725" y="3571875"/>
            <a:ext cx="6566466" cy="242546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lIns="216000" tIns="0" rIns="216000" anchor="ctr" anchorCtr="0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lvl="1" indent="0" algn="ctr">
              <a:buNone/>
            </a:pPr>
            <a:r>
              <a:rPr lang="en-CA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 on qMTI and qMTLab,</a:t>
            </a:r>
            <a:br>
              <a:rPr lang="en-CA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 our 2016 CMR paper</a:t>
            </a:r>
          </a:p>
          <a:p>
            <a:pPr marL="87313" lvl="1" indent="0" algn="ct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Cabana et al (2016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magnetization transfer imaging made easy with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qMTLab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 : Software for data simulation, analysis, and visualization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CA" dirty="0" smtClean="0"/>
              <a:t>Concepts </a:t>
            </a:r>
            <a:r>
              <a:rPr lang="fr-CA" dirty="0" err="1"/>
              <a:t>Magn</a:t>
            </a:r>
            <a:r>
              <a:rPr lang="fr-CA" dirty="0"/>
              <a:t>. </a:t>
            </a:r>
            <a:r>
              <a:rPr lang="fr-CA" dirty="0" err="1"/>
              <a:t>Reson</a:t>
            </a:r>
            <a:r>
              <a:rPr lang="fr-CA" dirty="0"/>
              <a:t>.. </a:t>
            </a:r>
            <a:r>
              <a:rPr lang="fr-CA" dirty="0" err="1"/>
              <a:t>doi</a:t>
            </a:r>
            <a:r>
              <a:rPr lang="fr-CA" dirty="0"/>
              <a:t>: 10.1002/cmr.a.21357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72050" y="227156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800" b="1" i="1" dirty="0"/>
              <a:t>Download </a:t>
            </a:r>
            <a:r>
              <a:rPr lang="fr-CA" sz="2800" b="1" i="1" dirty="0"/>
              <a:t>qMTLab for free :</a:t>
            </a:r>
          </a:p>
          <a:p>
            <a:r>
              <a:rPr lang="en-CA" sz="2800" dirty="0">
                <a:solidFill>
                  <a:srgbClr val="00B0F0"/>
                </a:solidFill>
              </a:rPr>
              <a:t>https://github.com/neuropoly/qMTLab/</a:t>
            </a:r>
            <a:endParaRPr lang="fr-CA" sz="2800" dirty="0">
              <a:solidFill>
                <a:srgbClr val="00B0F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82629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References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</a:t>
            </a:r>
            <a:r>
              <a:rPr lang="fr-CA" i="1" smtClean="0"/>
              <a:t>qMTLab</a:t>
            </a:r>
            <a:endParaRPr lang="fr-CA" i="1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17</a:t>
            </a:fld>
            <a:endParaRPr lang="fr-CA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370704" y="2100649"/>
            <a:ext cx="11532972" cy="4117270"/>
          </a:xfrm>
        </p:spPr>
        <p:txBody>
          <a:bodyPr numCol="1">
            <a:normAutofit fontScale="77500" lnSpcReduction="20000"/>
          </a:bodyPr>
          <a:lstStyle/>
          <a:p>
            <a:pPr marL="271463" indent="-271463">
              <a:lnSpc>
                <a:spcPct val="120000"/>
              </a:lnSpc>
              <a:buNone/>
              <a:tabLst>
                <a:tab pos="271463" algn="l"/>
              </a:tabLst>
            </a:pPr>
            <a:r>
              <a:rPr lang="fr-CA" dirty="0"/>
              <a:t>[1]	J.-F. Cabana, Y. </a:t>
            </a:r>
            <a:r>
              <a:rPr lang="fr-CA" dirty="0" err="1"/>
              <a:t>Gu</a:t>
            </a:r>
            <a:r>
              <a:rPr lang="fr-CA" dirty="0"/>
              <a:t>, M. Boudreau, I. R. Levesque, Y. </a:t>
            </a:r>
            <a:r>
              <a:rPr lang="fr-CA" dirty="0" err="1"/>
              <a:t>Atchia</a:t>
            </a:r>
            <a:r>
              <a:rPr lang="fr-CA" dirty="0"/>
              <a:t>, J. G. </a:t>
            </a:r>
            <a:r>
              <a:rPr lang="fr-CA" dirty="0" err="1"/>
              <a:t>Sled</a:t>
            </a:r>
            <a:r>
              <a:rPr lang="fr-CA" dirty="0"/>
              <a:t>, S. Narayanan, D. L. Arnold, G. B. Pike, J. Cohen-</a:t>
            </a:r>
            <a:r>
              <a:rPr lang="fr-CA" dirty="0" err="1"/>
              <a:t>Adad</a:t>
            </a:r>
            <a:r>
              <a:rPr lang="fr-CA" dirty="0"/>
              <a:t>, T. Duval, M.-T. </a:t>
            </a:r>
            <a:r>
              <a:rPr lang="fr-CA" dirty="0" err="1"/>
              <a:t>Vuong</a:t>
            </a:r>
            <a:r>
              <a:rPr lang="fr-CA" dirty="0"/>
              <a:t>, and N. </a:t>
            </a:r>
            <a:r>
              <a:rPr lang="fr-CA" dirty="0" err="1"/>
              <a:t>Stikov</a:t>
            </a:r>
            <a:r>
              <a:rPr lang="fr-CA" dirty="0"/>
              <a:t>, “Quantitative </a:t>
            </a:r>
            <a:r>
              <a:rPr lang="fr-CA" dirty="0" err="1"/>
              <a:t>magnetization</a:t>
            </a:r>
            <a:r>
              <a:rPr lang="fr-CA" dirty="0"/>
              <a:t> </a:t>
            </a:r>
            <a:r>
              <a:rPr lang="fr-CA" dirty="0" err="1"/>
              <a:t>transfer</a:t>
            </a:r>
            <a:r>
              <a:rPr lang="fr-CA" dirty="0"/>
              <a:t> </a:t>
            </a:r>
            <a:r>
              <a:rPr lang="fr-CA" dirty="0" err="1"/>
              <a:t>imaging</a:t>
            </a:r>
            <a:r>
              <a:rPr lang="fr-CA" dirty="0"/>
              <a:t> made </a:t>
            </a:r>
            <a:r>
              <a:rPr lang="fr-CA" dirty="0" err="1"/>
              <a:t>easy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q MTL ab : Software for data simulation, </a:t>
            </a:r>
            <a:r>
              <a:rPr lang="fr-CA" dirty="0" err="1"/>
              <a:t>analysis</a:t>
            </a:r>
            <a:r>
              <a:rPr lang="fr-CA" dirty="0"/>
              <a:t>, and </a:t>
            </a:r>
            <a:r>
              <a:rPr lang="fr-CA" dirty="0" err="1"/>
              <a:t>visualization</a:t>
            </a:r>
            <a:r>
              <a:rPr lang="fr-CA" dirty="0"/>
              <a:t>,” Concepts </a:t>
            </a:r>
            <a:r>
              <a:rPr lang="fr-CA" dirty="0" err="1"/>
              <a:t>Magn</a:t>
            </a:r>
            <a:r>
              <a:rPr lang="fr-CA" dirty="0"/>
              <a:t>. </a:t>
            </a:r>
            <a:r>
              <a:rPr lang="fr-CA" dirty="0" err="1"/>
              <a:t>Reson</a:t>
            </a:r>
            <a:r>
              <a:rPr lang="fr-CA" dirty="0"/>
              <a:t>.. </a:t>
            </a:r>
            <a:r>
              <a:rPr lang="fr-CA" dirty="0" err="1"/>
              <a:t>doi</a:t>
            </a:r>
            <a:r>
              <a:rPr lang="fr-CA" dirty="0"/>
              <a:t>: 10.1002/cmr.a.21357</a:t>
            </a:r>
            <a:r>
              <a:rPr lang="fr-CA" dirty="0" smtClean="0"/>
              <a:t>.</a:t>
            </a:r>
            <a:endParaRPr lang="fr-CA" dirty="0"/>
          </a:p>
          <a:p>
            <a:pPr marL="271463" indent="-271463">
              <a:lnSpc>
                <a:spcPct val="120000"/>
              </a:lnSpc>
              <a:buNone/>
              <a:tabLst>
                <a:tab pos="271463" algn="l"/>
              </a:tabLst>
            </a:pPr>
            <a:r>
              <a:rPr lang="fr-CA" dirty="0"/>
              <a:t>[2]	R. M. </a:t>
            </a:r>
            <a:r>
              <a:rPr lang="fr-CA" dirty="0" err="1"/>
              <a:t>Henkelman</a:t>
            </a:r>
            <a:r>
              <a:rPr lang="fr-CA" dirty="0"/>
              <a:t>, X. Huang, Q. S. Xiang, G. J. </a:t>
            </a:r>
            <a:r>
              <a:rPr lang="fr-CA" dirty="0" err="1"/>
              <a:t>Stanisz</a:t>
            </a:r>
            <a:r>
              <a:rPr lang="fr-CA" dirty="0"/>
              <a:t>, S. D. </a:t>
            </a:r>
            <a:r>
              <a:rPr lang="fr-CA" dirty="0" err="1"/>
              <a:t>Swanson</a:t>
            </a:r>
            <a:r>
              <a:rPr lang="fr-CA" dirty="0"/>
              <a:t>, and M. J. </a:t>
            </a:r>
            <a:r>
              <a:rPr lang="fr-CA" dirty="0" err="1"/>
              <a:t>Bronskill</a:t>
            </a:r>
            <a:r>
              <a:rPr lang="fr-CA" dirty="0"/>
              <a:t>, “Quantitative </a:t>
            </a:r>
            <a:r>
              <a:rPr lang="fr-CA" dirty="0" err="1"/>
              <a:t>interpretation</a:t>
            </a:r>
            <a:r>
              <a:rPr lang="fr-CA" dirty="0"/>
              <a:t> of </a:t>
            </a:r>
            <a:r>
              <a:rPr lang="fr-CA" dirty="0" err="1"/>
              <a:t>magnetization</a:t>
            </a:r>
            <a:r>
              <a:rPr lang="fr-CA" dirty="0"/>
              <a:t> </a:t>
            </a:r>
            <a:r>
              <a:rPr lang="fr-CA" dirty="0" err="1"/>
              <a:t>transfer</a:t>
            </a:r>
            <a:r>
              <a:rPr lang="fr-CA" dirty="0"/>
              <a:t>,” </a:t>
            </a:r>
            <a:r>
              <a:rPr lang="fr-CA" dirty="0" err="1"/>
              <a:t>Magn</a:t>
            </a:r>
            <a:r>
              <a:rPr lang="fr-CA" dirty="0"/>
              <a:t> </a:t>
            </a:r>
            <a:r>
              <a:rPr lang="fr-CA" dirty="0" err="1"/>
              <a:t>Reson</a:t>
            </a:r>
            <a:r>
              <a:rPr lang="fr-CA" dirty="0"/>
              <a:t> Med, vol. 29, no. 6, pp. 759–766, 1993.</a:t>
            </a:r>
          </a:p>
          <a:p>
            <a:pPr marL="271463" indent="-271463">
              <a:lnSpc>
                <a:spcPct val="120000"/>
              </a:lnSpc>
              <a:buNone/>
              <a:tabLst>
                <a:tab pos="271463" algn="l"/>
              </a:tabLst>
            </a:pPr>
            <a:r>
              <a:rPr lang="fr-CA" dirty="0"/>
              <a:t>[3]	G. B. Pike, “</a:t>
            </a:r>
            <a:r>
              <a:rPr lang="fr-CA" dirty="0" err="1"/>
              <a:t>Pulsed</a:t>
            </a:r>
            <a:r>
              <a:rPr lang="fr-CA" dirty="0"/>
              <a:t> </a:t>
            </a:r>
            <a:r>
              <a:rPr lang="fr-CA" dirty="0" err="1"/>
              <a:t>magnetization</a:t>
            </a:r>
            <a:r>
              <a:rPr lang="fr-CA" dirty="0"/>
              <a:t> </a:t>
            </a:r>
            <a:r>
              <a:rPr lang="fr-CA" dirty="0" err="1"/>
              <a:t>transfer</a:t>
            </a:r>
            <a:r>
              <a:rPr lang="fr-CA" dirty="0"/>
              <a:t> </a:t>
            </a:r>
            <a:r>
              <a:rPr lang="fr-CA" dirty="0" err="1"/>
              <a:t>contrast</a:t>
            </a:r>
            <a:r>
              <a:rPr lang="fr-CA" dirty="0"/>
              <a:t> in gradient </a:t>
            </a:r>
            <a:r>
              <a:rPr lang="fr-CA" dirty="0" err="1"/>
              <a:t>echo</a:t>
            </a:r>
            <a:r>
              <a:rPr lang="fr-CA" dirty="0"/>
              <a:t> </a:t>
            </a:r>
            <a:r>
              <a:rPr lang="fr-CA" dirty="0" err="1"/>
              <a:t>imaging</a:t>
            </a:r>
            <a:r>
              <a:rPr lang="fr-CA" dirty="0"/>
              <a:t>: A </a:t>
            </a:r>
            <a:r>
              <a:rPr lang="fr-CA" dirty="0" err="1"/>
              <a:t>two</a:t>
            </a:r>
            <a:r>
              <a:rPr lang="fr-CA" dirty="0"/>
              <a:t>-pool </a:t>
            </a:r>
            <a:r>
              <a:rPr lang="fr-CA" dirty="0" err="1"/>
              <a:t>analytic</a:t>
            </a:r>
            <a:r>
              <a:rPr lang="fr-CA" dirty="0"/>
              <a:t> description of signal </a:t>
            </a:r>
            <a:r>
              <a:rPr lang="fr-CA" dirty="0" err="1"/>
              <a:t>response</a:t>
            </a:r>
            <a:r>
              <a:rPr lang="fr-CA" dirty="0"/>
              <a:t>,” </a:t>
            </a:r>
            <a:r>
              <a:rPr lang="fr-CA" dirty="0" err="1"/>
              <a:t>Magn</a:t>
            </a:r>
            <a:r>
              <a:rPr lang="fr-CA" dirty="0"/>
              <a:t>. </a:t>
            </a:r>
            <a:r>
              <a:rPr lang="fr-CA" dirty="0" err="1"/>
              <a:t>Reson</a:t>
            </a:r>
            <a:r>
              <a:rPr lang="fr-CA" dirty="0"/>
              <a:t>. Med., vol. 36, no. 1, pp. 95–103, 1996.</a:t>
            </a:r>
          </a:p>
          <a:p>
            <a:pPr marL="271463" indent="-271463">
              <a:lnSpc>
                <a:spcPct val="120000"/>
              </a:lnSpc>
              <a:buNone/>
              <a:tabLst>
                <a:tab pos="271463" algn="l"/>
              </a:tabLst>
            </a:pPr>
            <a:r>
              <a:rPr lang="fr-CA" dirty="0"/>
              <a:t>[4]	D. F. </a:t>
            </a:r>
            <a:r>
              <a:rPr lang="fr-CA" dirty="0" err="1"/>
              <a:t>Gochberg</a:t>
            </a:r>
            <a:r>
              <a:rPr lang="fr-CA" dirty="0"/>
              <a:t>, R. P. </a:t>
            </a:r>
            <a:r>
              <a:rPr lang="fr-CA" dirty="0" err="1"/>
              <a:t>Kennan</a:t>
            </a:r>
            <a:r>
              <a:rPr lang="fr-CA" dirty="0"/>
              <a:t>, M. D. </a:t>
            </a:r>
            <a:r>
              <a:rPr lang="fr-CA" dirty="0" err="1"/>
              <a:t>Robson</a:t>
            </a:r>
            <a:r>
              <a:rPr lang="fr-CA" dirty="0"/>
              <a:t>, and J. C. Gore, “Quantitative </a:t>
            </a:r>
            <a:r>
              <a:rPr lang="fr-CA" dirty="0" err="1"/>
              <a:t>imaging</a:t>
            </a:r>
            <a:r>
              <a:rPr lang="fr-CA" dirty="0"/>
              <a:t> of </a:t>
            </a:r>
            <a:r>
              <a:rPr lang="fr-CA" dirty="0" err="1"/>
              <a:t>magnetization</a:t>
            </a:r>
            <a:r>
              <a:rPr lang="fr-CA" dirty="0"/>
              <a:t> </a:t>
            </a:r>
            <a:r>
              <a:rPr lang="fr-CA" dirty="0" err="1"/>
              <a:t>transfer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multiple </a:t>
            </a:r>
            <a:r>
              <a:rPr lang="fr-CA" dirty="0" err="1"/>
              <a:t>selective</a:t>
            </a:r>
            <a:r>
              <a:rPr lang="fr-CA" dirty="0"/>
              <a:t> pulses,” </a:t>
            </a:r>
            <a:r>
              <a:rPr lang="fr-CA" dirty="0" err="1"/>
              <a:t>Magn</a:t>
            </a:r>
            <a:r>
              <a:rPr lang="fr-CA" dirty="0"/>
              <a:t> </a:t>
            </a:r>
            <a:r>
              <a:rPr lang="fr-CA" dirty="0" err="1"/>
              <a:t>Reson</a:t>
            </a:r>
            <a:r>
              <a:rPr lang="fr-CA" dirty="0"/>
              <a:t> Med, vol. 41, no. 5, pp. 1065–1072, 1999.</a:t>
            </a:r>
          </a:p>
          <a:p>
            <a:pPr marL="271463" indent="-271463">
              <a:lnSpc>
                <a:spcPct val="120000"/>
              </a:lnSpc>
              <a:buNone/>
              <a:tabLst>
                <a:tab pos="271463" algn="l"/>
              </a:tabLst>
            </a:pPr>
            <a:r>
              <a:rPr lang="fr-CA" dirty="0"/>
              <a:t>[5]	O. Bieri and K. </a:t>
            </a:r>
            <a:r>
              <a:rPr lang="fr-CA" dirty="0" err="1"/>
              <a:t>Scheffler</a:t>
            </a:r>
            <a:r>
              <a:rPr lang="fr-CA" dirty="0"/>
              <a:t>, “</a:t>
            </a:r>
            <a:r>
              <a:rPr lang="fr-CA" dirty="0" err="1"/>
              <a:t>Optimized</a:t>
            </a:r>
            <a:r>
              <a:rPr lang="fr-CA" dirty="0"/>
              <a:t> </a:t>
            </a:r>
            <a:r>
              <a:rPr lang="fr-CA" dirty="0" err="1"/>
              <a:t>balanced</a:t>
            </a:r>
            <a:r>
              <a:rPr lang="fr-CA" dirty="0"/>
              <a:t> </a:t>
            </a:r>
            <a:r>
              <a:rPr lang="fr-CA" dirty="0" err="1"/>
              <a:t>steady</a:t>
            </a:r>
            <a:r>
              <a:rPr lang="fr-CA" dirty="0"/>
              <a:t>-state free </a:t>
            </a:r>
            <a:r>
              <a:rPr lang="fr-CA" dirty="0" err="1"/>
              <a:t>precession</a:t>
            </a:r>
            <a:r>
              <a:rPr lang="fr-CA" dirty="0"/>
              <a:t> </a:t>
            </a:r>
            <a:r>
              <a:rPr lang="fr-CA" dirty="0" err="1"/>
              <a:t>magnetization</a:t>
            </a:r>
            <a:r>
              <a:rPr lang="fr-CA" dirty="0"/>
              <a:t> </a:t>
            </a:r>
            <a:r>
              <a:rPr lang="fr-CA" dirty="0" err="1"/>
              <a:t>transfer</a:t>
            </a:r>
            <a:r>
              <a:rPr lang="fr-CA" dirty="0"/>
              <a:t> </a:t>
            </a:r>
            <a:r>
              <a:rPr lang="fr-CA" dirty="0" err="1"/>
              <a:t>imaging</a:t>
            </a:r>
            <a:r>
              <a:rPr lang="fr-CA" dirty="0"/>
              <a:t>,” </a:t>
            </a:r>
            <a:r>
              <a:rPr lang="fr-CA" dirty="0" err="1"/>
              <a:t>Magn</a:t>
            </a:r>
            <a:r>
              <a:rPr lang="fr-CA" dirty="0"/>
              <a:t> </a:t>
            </a:r>
            <a:r>
              <a:rPr lang="fr-CA" dirty="0" err="1"/>
              <a:t>Reson</a:t>
            </a:r>
            <a:r>
              <a:rPr lang="fr-CA" dirty="0"/>
              <a:t> Med, vol. 58, no. 3, pp. 511–518, 2007</a:t>
            </a:r>
            <a:r>
              <a:rPr lang="fr-CA" dirty="0" smtClean="0"/>
              <a:t>.</a:t>
            </a:r>
          </a:p>
          <a:p>
            <a:pPr marL="271463" indent="-271463">
              <a:lnSpc>
                <a:spcPct val="120000"/>
              </a:lnSpc>
              <a:buNone/>
              <a:tabLst>
                <a:tab pos="271463" algn="l"/>
              </a:tabLst>
            </a:pPr>
            <a:r>
              <a:rPr lang="fr-CA" b="1" dirty="0" smtClean="0"/>
              <a:t>Contact info: </a:t>
            </a:r>
            <a:r>
              <a:rPr lang="fr-CA" b="1" u="sng" dirty="0" smtClean="0">
                <a:solidFill>
                  <a:srgbClr val="00B0F0"/>
                </a:solidFill>
              </a:rPr>
              <a:t>jean-francois.cabana@umontreal.ca</a:t>
            </a:r>
            <a:r>
              <a:rPr lang="fr-CA" b="1" dirty="0" smtClean="0"/>
              <a:t>   </a:t>
            </a:r>
            <a:endParaRPr lang="fr-CA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29469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</a:t>
            </a:r>
            <a:r>
              <a:rPr lang="en-CA" i="1" dirty="0" smtClean="0"/>
              <a:t>qMTLab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0396" y="2136808"/>
            <a:ext cx="4369869" cy="247369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fr-CA" i="1" dirty="0" smtClean="0"/>
              <a:t>qMTLab</a:t>
            </a:r>
            <a:r>
              <a:rPr lang="fr-CA" dirty="0" smtClean="0"/>
              <a:t> </a:t>
            </a:r>
            <a:r>
              <a:rPr lang="en-CA" dirty="0" smtClean="0"/>
              <a:t>is a set of tools with a graphical user interface (GUI) </a:t>
            </a:r>
            <a:r>
              <a:rPr lang="en-US" dirty="0" smtClean="0"/>
              <a:t>for quantitative magnetization transfer imaging (qMTI) data fitting, visualization</a:t>
            </a:r>
            <a:r>
              <a:rPr lang="en-CA" dirty="0" smtClean="0"/>
              <a:t>, </a:t>
            </a:r>
            <a:r>
              <a:rPr lang="en-US" dirty="0" smtClean="0"/>
              <a:t>analysis</a:t>
            </a:r>
            <a:r>
              <a:rPr lang="en-US" dirty="0"/>
              <a:t> </a:t>
            </a:r>
            <a:r>
              <a:rPr lang="en-US" dirty="0" smtClean="0"/>
              <a:t>and simulation </a:t>
            </a:r>
          </a:p>
          <a:p>
            <a:pPr lvl="1">
              <a:lnSpc>
                <a:spcPct val="120000"/>
              </a:lnSpc>
            </a:pPr>
            <a:r>
              <a:rPr lang="en-CA" dirty="0" smtClean="0"/>
              <a:t>Open source</a:t>
            </a:r>
          </a:p>
          <a:p>
            <a:pPr lvl="1">
              <a:lnSpc>
                <a:spcPct val="120000"/>
              </a:lnSpc>
            </a:pPr>
            <a:r>
              <a:rPr lang="en-CA" dirty="0" smtClean="0"/>
              <a:t>Flexible </a:t>
            </a:r>
          </a:p>
          <a:p>
            <a:pPr lvl="1">
              <a:lnSpc>
                <a:spcPct val="120000"/>
              </a:lnSpc>
            </a:pPr>
            <a:r>
              <a:rPr lang="en-CA" dirty="0" smtClean="0"/>
              <a:t>Easy to use</a:t>
            </a:r>
          </a:p>
          <a:p>
            <a:pPr lvl="1">
              <a:lnSpc>
                <a:spcPct val="120000"/>
              </a:lnSpc>
            </a:pPr>
            <a:r>
              <a:rPr lang="en-CA" dirty="0" smtClean="0"/>
              <a:t>Built in MATLAB 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2</a:t>
            </a:fld>
            <a:endParaRPr lang="fr-CA" dirty="0"/>
          </a:p>
        </p:txBody>
      </p:sp>
      <p:sp>
        <p:nvSpPr>
          <p:cNvPr id="9" name="Espace réservé du contenu 15"/>
          <p:cNvSpPr txBox="1">
            <a:spLocks/>
          </p:cNvSpPr>
          <p:nvPr/>
        </p:nvSpPr>
        <p:spPr>
          <a:xfrm>
            <a:off x="644893" y="4677877"/>
            <a:ext cx="4360244" cy="1563741"/>
          </a:xfrm>
          <a:prstGeom prst="rect">
            <a:avLst/>
          </a:prstGeom>
          <a:solidFill>
            <a:srgbClr val="0070C0"/>
          </a:solidFill>
          <a:ln w="9525">
            <a:solidFill>
              <a:schemeClr val="tx1"/>
            </a:solidFill>
          </a:ln>
        </p:spPr>
        <p:txBody>
          <a:bodyPr lIns="216000" tIns="0" rIns="216000" anchor="ctr" anchorCtr="0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lvl="1" indent="0" algn="ctr">
              <a:buNone/>
            </a:pPr>
            <a:r>
              <a:rPr lang="en-CA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more info on qMTI and qMTLab,</a:t>
            </a:r>
            <a:br>
              <a:rPr lang="en-CA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see our 2016 paper </a:t>
            </a:r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87313" lvl="1" indent="0" algn="ctr">
              <a:buNone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Cabana et al (2016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magnetization transfer imaging made easy with qMTLab : Software for data simulation, analysis, and visualization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CA" sz="1400" dirty="0"/>
              <a:t>Concepts </a:t>
            </a:r>
            <a:r>
              <a:rPr lang="fr-CA" sz="1400" dirty="0" err="1"/>
              <a:t>Magn</a:t>
            </a:r>
            <a:r>
              <a:rPr lang="fr-CA" sz="1400" dirty="0"/>
              <a:t>. </a:t>
            </a:r>
            <a:r>
              <a:rPr lang="fr-CA" sz="1400" dirty="0" err="1"/>
              <a:t>Reson</a:t>
            </a:r>
            <a:r>
              <a:rPr lang="fr-CA" sz="1400" dirty="0"/>
              <a:t>.. </a:t>
            </a:r>
            <a:r>
              <a:rPr lang="fr-CA" sz="1400" dirty="0" err="1"/>
              <a:t>doi</a:t>
            </a:r>
            <a:r>
              <a:rPr lang="fr-CA" sz="1400" dirty="0"/>
              <a:t>: 10.1002/cmr.a.21357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qMTLab-In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73506" y="2136808"/>
            <a:ext cx="6590500" cy="410481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07584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we developed </a:t>
            </a:r>
            <a:r>
              <a:rPr lang="en-CA" i="1" dirty="0" smtClean="0"/>
              <a:t>qMTLab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70021" y="2290812"/>
            <a:ext cx="6083166" cy="3801980"/>
          </a:xfrm>
        </p:spPr>
        <p:txBody>
          <a:bodyPr>
            <a:normAutofit/>
          </a:bodyPr>
          <a:lstStyle/>
          <a:p>
            <a:r>
              <a:rPr lang="en-CA" dirty="0" smtClean="0"/>
              <a:t>Quantitative </a:t>
            </a:r>
            <a:r>
              <a:rPr lang="en-CA" dirty="0"/>
              <a:t>magnetization transfer imaging (qMTI) offers a distinct contrast mechanism sensitive to tissue molecular </a:t>
            </a:r>
            <a:r>
              <a:rPr lang="en-CA" dirty="0" smtClean="0"/>
              <a:t>composition</a:t>
            </a:r>
          </a:p>
          <a:p>
            <a:pPr lvl="1"/>
            <a:r>
              <a:rPr lang="en-CA" dirty="0" smtClean="0"/>
              <a:t>Allows extraction </a:t>
            </a:r>
            <a:r>
              <a:rPr lang="en-CA" dirty="0"/>
              <a:t>and </a:t>
            </a:r>
            <a:r>
              <a:rPr lang="en-CA" dirty="0" smtClean="0"/>
              <a:t>quantification of </a:t>
            </a:r>
            <a:r>
              <a:rPr lang="en-CA" dirty="0"/>
              <a:t>distinct tissue characteristics with high reproducibility and specificity to macromolecular </a:t>
            </a:r>
            <a:r>
              <a:rPr lang="en-CA" dirty="0" smtClean="0"/>
              <a:t>content</a:t>
            </a:r>
          </a:p>
          <a:p>
            <a:r>
              <a:rPr lang="en-CA" dirty="0" smtClean="0"/>
              <a:t>However, its use has been mostly restricted to researchers that have developed these methods, in part due to the need to write complicated in-house software for modeling and data analysis. </a:t>
            </a:r>
            <a:endParaRPr lang="en-CA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3</a:t>
            </a:fld>
            <a:endParaRPr lang="fr-CA" dirty="0"/>
          </a:p>
        </p:txBody>
      </p:sp>
      <p:sp>
        <p:nvSpPr>
          <p:cNvPr id="10" name="Espace réservé du contenu 16"/>
          <p:cNvSpPr>
            <a:spLocks noGrp="1"/>
          </p:cNvSpPr>
          <p:nvPr>
            <p:ph sz="half" idx="2"/>
          </p:nvPr>
        </p:nvSpPr>
        <p:spPr>
          <a:xfrm>
            <a:off x="7183395" y="2290814"/>
            <a:ext cx="4421794" cy="3801978"/>
          </a:xfrm>
          <a:solidFill>
            <a:srgbClr val="0070C0"/>
          </a:solidFill>
          <a:ln w="9525">
            <a:solidFill>
              <a:schemeClr val="tx1"/>
            </a:solidFill>
          </a:ln>
        </p:spPr>
        <p:txBody>
          <a:bodyPr lIns="324000" rIns="324000" bIns="324000"/>
          <a:lstStyle/>
          <a:p>
            <a:pPr marL="0" indent="0" algn="ctr">
              <a:buNone/>
            </a:pPr>
            <a:r>
              <a:rPr lang="fr-CA" dirty="0">
                <a:solidFill>
                  <a:schemeClr val="tx1"/>
                </a:solidFill>
              </a:rPr>
              <a:t>Our objective</a:t>
            </a:r>
          </a:p>
          <a:p>
            <a:pPr marL="87313" lvl="1" indent="0" algn="ctr">
              <a:buNone/>
            </a:pPr>
            <a:endParaRPr lang="en-US" sz="2000" b="1" dirty="0" smtClean="0">
              <a:solidFill>
                <a:schemeClr val="tx1"/>
              </a:solidFill>
            </a:endParaRPr>
          </a:p>
          <a:p>
            <a:pPr marL="87313" lvl="1" indent="0" algn="ctr"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By </a:t>
            </a:r>
            <a:r>
              <a:rPr lang="en-US" sz="2000" b="1" dirty="0">
                <a:solidFill>
                  <a:schemeClr val="tx1"/>
                </a:solidFill>
              </a:rPr>
              <a:t>providing free software that gives end users a simple and easy to use graphical interface, we hope to make qMTI accessible to a greater number of investigators and facilitate the development, evaluation and optimization of acquisition protocols and </a:t>
            </a:r>
            <a:r>
              <a:rPr lang="en-US" sz="2000" b="1" dirty="0" smtClean="0">
                <a:solidFill>
                  <a:schemeClr val="tx1"/>
                </a:solidFill>
              </a:rPr>
              <a:t>analytical models</a:t>
            </a:r>
            <a:r>
              <a:rPr lang="en-US" sz="2000" b="1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4781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is magnetization transfer imaging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Magnetization transfer (MT) refers to the interaction between freely moving protons and restricted protons bound to macromolecules </a:t>
            </a:r>
          </a:p>
          <a:p>
            <a:r>
              <a:rPr lang="en-CA" dirty="0" smtClean="0"/>
              <a:t>By modeling the </a:t>
            </a:r>
            <a:r>
              <a:rPr lang="en-CA" dirty="0"/>
              <a:t>exchange process between the liquid and the macromolecular pool of </a:t>
            </a:r>
            <a:r>
              <a:rPr lang="en-CA" dirty="0" smtClean="0"/>
              <a:t>protons, qMTI allows </a:t>
            </a:r>
            <a:r>
              <a:rPr lang="en-CA" dirty="0"/>
              <a:t>the measurement of precise information about tissue composition</a:t>
            </a:r>
          </a:p>
          <a:p>
            <a:pPr lvl="1"/>
            <a:r>
              <a:rPr lang="en-CA" dirty="0"/>
              <a:t>Fraction of the restricted to free pools </a:t>
            </a:r>
          </a:p>
          <a:p>
            <a:pPr lvl="1"/>
            <a:r>
              <a:rPr lang="en-CA" dirty="0"/>
              <a:t>MT exchange rate</a:t>
            </a:r>
          </a:p>
          <a:p>
            <a:pPr lvl="1"/>
            <a:r>
              <a:rPr lang="en-CA" dirty="0"/>
              <a:t>Relaxation </a:t>
            </a:r>
            <a:r>
              <a:rPr lang="en-CA" dirty="0" smtClean="0"/>
              <a:t>rates</a:t>
            </a:r>
            <a:endParaRPr lang="en-CA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4</a:t>
            </a:fld>
            <a:endParaRPr lang="fr-CA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 l="2851"/>
          <a:stretch>
            <a:fillRect/>
          </a:stretch>
        </p:blipFill>
        <p:spPr bwMode="auto">
          <a:xfrm>
            <a:off x="6728058" y="2290812"/>
            <a:ext cx="5083259" cy="382652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8" name="ZoneTexte 7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36051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The two-pool model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58265" y="1969884"/>
            <a:ext cx="6328611" cy="439122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CA" dirty="0" smtClean="0"/>
              <a:t>Most qMTI methods are based on the two-pool tissue model [2], characterised by seven independent parameters:</a:t>
            </a:r>
          </a:p>
          <a:p>
            <a:pPr lvl="1">
              <a:lnSpc>
                <a:spcPct val="120000"/>
              </a:lnSpc>
            </a:pPr>
            <a:r>
              <a:rPr lang="en-CA" b="1" dirty="0" smtClean="0"/>
              <a:t>F</a:t>
            </a:r>
            <a:r>
              <a:rPr lang="en-CA" dirty="0" smtClean="0"/>
              <a:t>        -  pool size ratio ( = M</a:t>
            </a:r>
            <a:r>
              <a:rPr lang="en-CA" baseline="-25000" dirty="0" smtClean="0"/>
              <a:t>0r</a:t>
            </a:r>
            <a:r>
              <a:rPr lang="en-CA" dirty="0" smtClean="0"/>
              <a:t>/M</a:t>
            </a:r>
            <a:r>
              <a:rPr lang="en-CA" baseline="-25000" dirty="0" smtClean="0"/>
              <a:t>0f</a:t>
            </a:r>
            <a:r>
              <a:rPr lang="en-CA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CA" b="1" dirty="0" err="1" smtClean="0"/>
              <a:t>k</a:t>
            </a:r>
            <a:r>
              <a:rPr lang="en-CA" b="1" baseline="-25000" dirty="0" err="1" smtClean="0"/>
              <a:t>f</a:t>
            </a:r>
            <a:r>
              <a:rPr lang="en-CA" dirty="0" smtClean="0"/>
              <a:t>      -  forward exchange rate</a:t>
            </a:r>
          </a:p>
          <a:p>
            <a:pPr lvl="1">
              <a:lnSpc>
                <a:spcPct val="120000"/>
              </a:lnSpc>
            </a:pPr>
            <a:r>
              <a:rPr lang="en-CA" b="1" dirty="0" smtClean="0"/>
              <a:t>R</a:t>
            </a:r>
            <a:r>
              <a:rPr lang="en-CA" b="1" baseline="-25000" dirty="0" smtClean="0"/>
              <a:t>1f</a:t>
            </a:r>
            <a:r>
              <a:rPr lang="en-CA" dirty="0" smtClean="0"/>
              <a:t>   -  free pool longitudinal relaxation rate ( = 1/T</a:t>
            </a:r>
            <a:r>
              <a:rPr lang="en-CA" baseline="-25000" dirty="0" smtClean="0"/>
              <a:t>1f</a:t>
            </a:r>
            <a:r>
              <a:rPr lang="en-CA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CA" b="1" dirty="0" smtClean="0"/>
              <a:t>R</a:t>
            </a:r>
            <a:r>
              <a:rPr lang="en-CA" b="1" baseline="-25000" dirty="0" smtClean="0"/>
              <a:t>1r</a:t>
            </a:r>
            <a:r>
              <a:rPr lang="en-CA" b="1" dirty="0" smtClean="0"/>
              <a:t> </a:t>
            </a:r>
            <a:r>
              <a:rPr lang="en-CA" dirty="0" smtClean="0"/>
              <a:t>  -  restricted pool longitudinal relaxation rate ( = 1/T</a:t>
            </a:r>
            <a:r>
              <a:rPr lang="en-CA" baseline="-25000" dirty="0" smtClean="0"/>
              <a:t>1r</a:t>
            </a:r>
            <a:r>
              <a:rPr lang="en-CA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CA" b="1" dirty="0" smtClean="0"/>
              <a:t>T</a:t>
            </a:r>
            <a:r>
              <a:rPr lang="en-CA" b="1" baseline="-25000" dirty="0" smtClean="0"/>
              <a:t>2f</a:t>
            </a:r>
            <a:r>
              <a:rPr lang="en-CA" dirty="0" smtClean="0"/>
              <a:t>   -  free pool transverse relaxation time</a:t>
            </a:r>
          </a:p>
          <a:p>
            <a:pPr lvl="1">
              <a:lnSpc>
                <a:spcPct val="120000"/>
              </a:lnSpc>
            </a:pPr>
            <a:r>
              <a:rPr lang="en-CA" b="1" dirty="0" smtClean="0"/>
              <a:t>T</a:t>
            </a:r>
            <a:r>
              <a:rPr lang="en-CA" b="1" baseline="-25000" dirty="0" smtClean="0"/>
              <a:t>2r</a:t>
            </a:r>
            <a:r>
              <a:rPr lang="en-CA" baseline="-25000" dirty="0" smtClean="0"/>
              <a:t> </a:t>
            </a:r>
            <a:r>
              <a:rPr lang="en-CA" dirty="0" smtClean="0"/>
              <a:t>  -  restricted pool transverse relaxation time</a:t>
            </a:r>
          </a:p>
          <a:p>
            <a:pPr lvl="1">
              <a:lnSpc>
                <a:spcPct val="120000"/>
              </a:lnSpc>
            </a:pPr>
            <a:r>
              <a:rPr lang="en-CA" b="1" dirty="0" smtClean="0"/>
              <a:t>M</a:t>
            </a:r>
            <a:r>
              <a:rPr lang="en-CA" b="1" baseline="-25000" dirty="0" smtClean="0"/>
              <a:t>0f</a:t>
            </a:r>
            <a:r>
              <a:rPr lang="en-CA" dirty="0" smtClean="0"/>
              <a:t>  -  free pool equilibrium magnetization</a:t>
            </a:r>
          </a:p>
          <a:p>
            <a:pPr>
              <a:lnSpc>
                <a:spcPct val="120000"/>
              </a:lnSpc>
            </a:pPr>
            <a:r>
              <a:rPr lang="en-CA" dirty="0" smtClean="0"/>
              <a:t>Two additional dependent parameters</a:t>
            </a:r>
          </a:p>
          <a:p>
            <a:pPr lvl="1">
              <a:lnSpc>
                <a:spcPct val="120000"/>
              </a:lnSpc>
            </a:pPr>
            <a:r>
              <a:rPr lang="en-CA" b="1" dirty="0" err="1" smtClean="0"/>
              <a:t>k</a:t>
            </a:r>
            <a:r>
              <a:rPr lang="en-CA" b="1" baseline="-25000" dirty="0" err="1" smtClean="0"/>
              <a:t>r</a:t>
            </a:r>
            <a:r>
              <a:rPr lang="en-CA" dirty="0" smtClean="0"/>
              <a:t>      -  reverse exchange rate ( = </a:t>
            </a:r>
            <a:r>
              <a:rPr lang="en-CA" dirty="0" err="1" smtClean="0"/>
              <a:t>k</a:t>
            </a:r>
            <a:r>
              <a:rPr lang="en-CA" baseline="-25000" dirty="0" err="1" smtClean="0"/>
              <a:t>f</a:t>
            </a:r>
            <a:r>
              <a:rPr lang="en-CA" dirty="0" smtClean="0"/>
              <a:t>/F)</a:t>
            </a:r>
          </a:p>
          <a:p>
            <a:pPr lvl="1">
              <a:lnSpc>
                <a:spcPct val="120000"/>
              </a:lnSpc>
            </a:pPr>
            <a:r>
              <a:rPr lang="en-CA" b="1" dirty="0" smtClean="0"/>
              <a:t>M</a:t>
            </a:r>
            <a:r>
              <a:rPr lang="en-CA" b="1" baseline="-25000" dirty="0" smtClean="0"/>
              <a:t>0r</a:t>
            </a:r>
            <a:r>
              <a:rPr lang="en-CA" dirty="0" smtClean="0"/>
              <a:t>  -  restricted pool equilibrium magnetization ( = F x M</a:t>
            </a:r>
            <a:r>
              <a:rPr lang="en-CA" baseline="-25000" dirty="0" smtClean="0"/>
              <a:t>0f</a:t>
            </a:r>
            <a:r>
              <a:rPr lang="en-CA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en-CA" dirty="0"/>
              <a:t>A signal equation is fitted to the </a:t>
            </a:r>
            <a:r>
              <a:rPr lang="en-CA" dirty="0" smtClean="0"/>
              <a:t>data to extract these parameters</a:t>
            </a:r>
            <a:endParaRPr lang="fr-CA" dirty="0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61" y="2535566"/>
            <a:ext cx="4735628" cy="2996553"/>
          </a:xfrm>
          <a:ln w="76200">
            <a:noFill/>
          </a:ln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5</a:t>
            </a:fld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7082461" y="6025182"/>
            <a:ext cx="4823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 algn="r">
              <a:buNone/>
              <a:tabLst>
                <a:tab pos="271463" algn="l"/>
              </a:tabLst>
            </a:pPr>
            <a:r>
              <a:rPr lang="fr-CA" sz="1200" dirty="0" smtClean="0"/>
              <a:t>[2]  R</a:t>
            </a:r>
            <a:r>
              <a:rPr lang="fr-CA" sz="1200" dirty="0"/>
              <a:t>. M. </a:t>
            </a:r>
            <a:r>
              <a:rPr lang="fr-CA" sz="1200" dirty="0" err="1" smtClean="0"/>
              <a:t>Henkelman</a:t>
            </a:r>
            <a:r>
              <a:rPr lang="fr-CA" sz="1200" dirty="0" smtClean="0"/>
              <a:t> </a:t>
            </a:r>
            <a:r>
              <a:rPr lang="fr-CA" sz="1200" i="1" dirty="0" smtClean="0"/>
              <a:t>et al.</a:t>
            </a:r>
            <a:r>
              <a:rPr lang="fr-CA" sz="1200" dirty="0" smtClean="0"/>
              <a:t>, MRM, 1993</a:t>
            </a:r>
            <a:endParaRPr lang="fr-CA" sz="1200" dirty="0"/>
          </a:p>
        </p:txBody>
      </p:sp>
      <p:sp>
        <p:nvSpPr>
          <p:cNvPr id="9" name="ZoneTexte 8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237511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Acquisition methods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8264" y="2006808"/>
            <a:ext cx="7354731" cy="3864604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CA" sz="2800" i="1" dirty="0" smtClean="0"/>
              <a:t>qMTLab</a:t>
            </a:r>
            <a:r>
              <a:rPr lang="en-CA" sz="2800" dirty="0" smtClean="0"/>
              <a:t> currently supports the most widely </a:t>
            </a:r>
            <a:r>
              <a:rPr lang="en-CA" sz="2800" dirty="0"/>
              <a:t>used acquisition methods and analytical </a:t>
            </a:r>
            <a:r>
              <a:rPr lang="en-CA" sz="2800" dirty="0" smtClean="0"/>
              <a:t>models</a:t>
            </a:r>
          </a:p>
          <a:p>
            <a:pPr>
              <a:lnSpc>
                <a:spcPct val="120000"/>
              </a:lnSpc>
            </a:pPr>
            <a:r>
              <a:rPr lang="en-CA" dirty="0" smtClean="0"/>
              <a:t>MT-SPGR</a:t>
            </a:r>
          </a:p>
          <a:p>
            <a:pPr lvl="1">
              <a:lnSpc>
                <a:spcPct val="120000"/>
              </a:lnSpc>
            </a:pPr>
            <a:r>
              <a:rPr lang="en-CA" dirty="0" smtClean="0"/>
              <a:t>Combines </a:t>
            </a:r>
            <a:r>
              <a:rPr lang="en-CA" dirty="0"/>
              <a:t>off-resonance pulsed saturation of the restricted pool with an SPGR readout </a:t>
            </a:r>
            <a:r>
              <a:rPr lang="fr-CA" dirty="0" smtClean="0"/>
              <a:t>[3]</a:t>
            </a:r>
          </a:p>
          <a:p>
            <a:pPr lvl="1">
              <a:lnSpc>
                <a:spcPct val="120000"/>
              </a:lnSpc>
            </a:pPr>
            <a:r>
              <a:rPr lang="en-CA" dirty="0"/>
              <a:t>Vary MT pulse duration </a:t>
            </a:r>
            <a:r>
              <a:rPr lang="en-CA" dirty="0" smtClean="0"/>
              <a:t>(</a:t>
            </a:r>
            <a:r>
              <a:rPr lang="en-CA" dirty="0" err="1" smtClean="0"/>
              <a:t>t</a:t>
            </a:r>
            <a:r>
              <a:rPr lang="en-CA" baseline="-25000" dirty="0" err="1" smtClean="0"/>
              <a:t>mt</a:t>
            </a:r>
            <a:r>
              <a:rPr lang="en-CA" dirty="0" smtClean="0"/>
              <a:t>) and power (</a:t>
            </a:r>
            <a:r>
              <a:rPr lang="fr-CA" dirty="0" smtClean="0"/>
              <a:t>α</a:t>
            </a:r>
            <a:r>
              <a:rPr lang="fr-CA" baseline="-25000" dirty="0" smtClean="0"/>
              <a:t>mt</a:t>
            </a:r>
            <a:r>
              <a:rPr lang="fr-CA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en-CA" dirty="0" smtClean="0"/>
              <a:t>SIR-FSE </a:t>
            </a:r>
          </a:p>
          <a:p>
            <a:pPr lvl="1">
              <a:lnSpc>
                <a:spcPct val="120000"/>
              </a:lnSpc>
            </a:pPr>
            <a:r>
              <a:rPr lang="en-CA" dirty="0" smtClean="0"/>
              <a:t>Uses </a:t>
            </a:r>
            <a:r>
              <a:rPr lang="en-CA" dirty="0"/>
              <a:t>a selective inversion recovery sequence followed by a fast spin echo </a:t>
            </a:r>
            <a:r>
              <a:rPr lang="en-CA" dirty="0" smtClean="0"/>
              <a:t>readout</a:t>
            </a:r>
            <a:r>
              <a:rPr lang="fr-CA" dirty="0" smtClean="0"/>
              <a:t> [4]</a:t>
            </a:r>
          </a:p>
          <a:p>
            <a:pPr lvl="1">
              <a:lnSpc>
                <a:spcPct val="120000"/>
              </a:lnSpc>
            </a:pPr>
            <a:r>
              <a:rPr lang="en-CA" dirty="0"/>
              <a:t>Vary inversion time (</a:t>
            </a:r>
            <a:r>
              <a:rPr lang="en-CA" dirty="0" err="1"/>
              <a:t>t</a:t>
            </a:r>
            <a:r>
              <a:rPr lang="en-CA" baseline="-25000" dirty="0" err="1"/>
              <a:t>i</a:t>
            </a:r>
            <a:r>
              <a:rPr lang="en-CA" dirty="0"/>
              <a:t>) and/or delay time (t</a:t>
            </a:r>
            <a:r>
              <a:rPr lang="en-CA" baseline="-25000" dirty="0"/>
              <a:t>d</a:t>
            </a:r>
            <a:r>
              <a:rPr lang="en-CA" dirty="0" smtClean="0"/>
              <a:t>)</a:t>
            </a:r>
            <a:endParaRPr lang="fr-CA" dirty="0" smtClean="0"/>
          </a:p>
          <a:p>
            <a:pPr>
              <a:lnSpc>
                <a:spcPct val="120000"/>
              </a:lnSpc>
            </a:pPr>
            <a:r>
              <a:rPr lang="en-CA" dirty="0" smtClean="0"/>
              <a:t>MT-bSSFP</a:t>
            </a:r>
          </a:p>
          <a:p>
            <a:pPr lvl="1">
              <a:lnSpc>
                <a:spcPct val="120000"/>
              </a:lnSpc>
            </a:pPr>
            <a:r>
              <a:rPr lang="fr-CA" dirty="0" smtClean="0"/>
              <a:t>bSSFP </a:t>
            </a:r>
            <a:r>
              <a:rPr lang="fr-CA" dirty="0" err="1" smtClean="0"/>
              <a:t>induces</a:t>
            </a:r>
            <a:r>
              <a:rPr lang="fr-CA" dirty="0" smtClean="0"/>
              <a:t> </a:t>
            </a:r>
            <a:r>
              <a:rPr lang="fr-CA" dirty="0"/>
              <a:t>a </a:t>
            </a:r>
            <a:r>
              <a:rPr lang="fr-CA" dirty="0" err="1"/>
              <a:t>significant</a:t>
            </a:r>
            <a:r>
              <a:rPr lang="fr-CA" dirty="0"/>
              <a:t> MT </a:t>
            </a:r>
            <a:r>
              <a:rPr lang="fr-CA" dirty="0" err="1"/>
              <a:t>effect</a:t>
            </a:r>
            <a:r>
              <a:rPr lang="fr-CA" dirty="0"/>
              <a:t> </a:t>
            </a:r>
            <a:r>
              <a:rPr lang="fr-CA" dirty="0" err="1" smtClean="0"/>
              <a:t>when</a:t>
            </a:r>
            <a:r>
              <a:rPr lang="fr-CA" dirty="0" smtClean="0"/>
              <a:t> </a:t>
            </a:r>
            <a:r>
              <a:rPr lang="fr-CA" dirty="0"/>
              <a:t>large flip angles and </a:t>
            </a:r>
            <a:r>
              <a:rPr lang="fr-CA" dirty="0" smtClean="0"/>
              <a:t>short </a:t>
            </a:r>
            <a:r>
              <a:rPr lang="fr-CA" dirty="0"/>
              <a:t>TR are </a:t>
            </a:r>
            <a:r>
              <a:rPr lang="fr-CA" dirty="0" err="1" smtClean="0"/>
              <a:t>used</a:t>
            </a:r>
            <a:r>
              <a:rPr lang="fr-CA" dirty="0" smtClean="0"/>
              <a:t> [5]</a:t>
            </a:r>
          </a:p>
          <a:p>
            <a:pPr lvl="1">
              <a:lnSpc>
                <a:spcPct val="120000"/>
              </a:lnSpc>
            </a:pPr>
            <a:r>
              <a:rPr lang="en-CA" dirty="0"/>
              <a:t>Vary flip angle (α) and RF pulse duration </a:t>
            </a:r>
            <a:r>
              <a:rPr lang="en-CA" dirty="0" smtClean="0"/>
              <a:t>(</a:t>
            </a:r>
            <a:r>
              <a:rPr lang="en-CA" dirty="0" err="1" smtClean="0"/>
              <a:t>t</a:t>
            </a:r>
            <a:r>
              <a:rPr lang="en-CA" baseline="-25000" dirty="0" err="1" smtClean="0"/>
              <a:t>rf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6</a:t>
            </a:fld>
            <a:endParaRPr lang="fr-CA" dirty="0"/>
          </a:p>
        </p:txBody>
      </p:sp>
      <p:grpSp>
        <p:nvGrpSpPr>
          <p:cNvPr id="15" name="Groupe 14"/>
          <p:cNvGrpSpPr/>
          <p:nvPr/>
        </p:nvGrpSpPr>
        <p:grpSpPr>
          <a:xfrm>
            <a:off x="8213786" y="1717906"/>
            <a:ext cx="3661391" cy="4663226"/>
            <a:chOff x="7912996" y="1717906"/>
            <a:chExt cx="3661391" cy="4663226"/>
          </a:xfrm>
        </p:grpSpPr>
        <p:pic>
          <p:nvPicPr>
            <p:cNvPr id="7" name="Picture 5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85189" y="2006807"/>
              <a:ext cx="3589198" cy="12927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85189" y="3583723"/>
              <a:ext cx="3589198" cy="12839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5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85189" y="5176278"/>
              <a:ext cx="3589198" cy="1204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7912996" y="1717906"/>
              <a:ext cx="11272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MT-SPGR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19974" y="3303383"/>
              <a:ext cx="9509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SIR-FSE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22652" y="4880202"/>
              <a:ext cx="12041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MT-bSSFP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58264" y="6085666"/>
            <a:ext cx="7354731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indent="-271463">
              <a:lnSpc>
                <a:spcPct val="120000"/>
              </a:lnSpc>
              <a:buNone/>
              <a:tabLst>
                <a:tab pos="271463" algn="l"/>
              </a:tabLst>
            </a:pPr>
            <a:r>
              <a:rPr lang="fr-CA" sz="1100" dirty="0" smtClean="0">
                <a:latin typeface="Arial Narrow" panose="020B0606020202030204" pitchFamily="34" charset="0"/>
              </a:rPr>
              <a:t>[3] Pike, MRM, 1996.; [</a:t>
            </a:r>
            <a:r>
              <a:rPr lang="fr-CA" sz="1100" dirty="0">
                <a:latin typeface="Arial Narrow" panose="020B0606020202030204" pitchFamily="34" charset="0"/>
              </a:rPr>
              <a:t>4</a:t>
            </a:r>
            <a:r>
              <a:rPr lang="fr-CA" sz="1100" dirty="0" smtClean="0">
                <a:latin typeface="Arial Narrow" panose="020B0606020202030204" pitchFamily="34" charset="0"/>
              </a:rPr>
              <a:t>] </a:t>
            </a:r>
            <a:r>
              <a:rPr lang="fr-CA" sz="1100" dirty="0" err="1" smtClean="0">
                <a:latin typeface="Arial Narrow" panose="020B0606020202030204" pitchFamily="34" charset="0"/>
              </a:rPr>
              <a:t>Gochberg</a:t>
            </a:r>
            <a:r>
              <a:rPr lang="fr-CA" sz="1100" dirty="0" smtClean="0">
                <a:latin typeface="Arial Narrow" panose="020B0606020202030204" pitchFamily="34" charset="0"/>
              </a:rPr>
              <a:t> </a:t>
            </a:r>
            <a:r>
              <a:rPr lang="fr-CA" sz="1100" i="1" dirty="0" smtClean="0">
                <a:latin typeface="Arial Narrow" panose="020B0606020202030204" pitchFamily="34" charset="0"/>
              </a:rPr>
              <a:t>et al</a:t>
            </a:r>
            <a:r>
              <a:rPr lang="fr-CA" sz="1100" dirty="0" smtClean="0">
                <a:latin typeface="Arial Narrow" panose="020B0606020202030204" pitchFamily="34" charset="0"/>
              </a:rPr>
              <a:t>. MRM, 1999; [5] Bieri </a:t>
            </a:r>
            <a:r>
              <a:rPr lang="fr-CA" sz="1100" dirty="0">
                <a:latin typeface="Arial Narrow" panose="020B0606020202030204" pitchFamily="34" charset="0"/>
              </a:rPr>
              <a:t>and </a:t>
            </a:r>
            <a:r>
              <a:rPr lang="fr-CA" sz="1100" dirty="0" err="1" smtClean="0">
                <a:latin typeface="Arial Narrow" panose="020B0606020202030204" pitchFamily="34" charset="0"/>
              </a:rPr>
              <a:t>Scheffler</a:t>
            </a:r>
            <a:r>
              <a:rPr lang="fr-CA" sz="1100" dirty="0" smtClean="0">
                <a:latin typeface="Arial Narrow" panose="020B0606020202030204" pitchFamily="34" charset="0"/>
              </a:rPr>
              <a:t>, MRM, 2007</a:t>
            </a:r>
            <a:endParaRPr lang="fr-CA" sz="1100" dirty="0">
              <a:latin typeface="Arial Narrow" panose="020B060602020203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340094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Data </a:t>
            </a:r>
            <a:r>
              <a:rPr lang="en-CA" dirty="0" smtClean="0"/>
              <a:t>fitting with </a:t>
            </a:r>
            <a:r>
              <a:rPr lang="en-CA" i="1" dirty="0" smtClean="0"/>
              <a:t>qMTLab</a:t>
            </a:r>
            <a:endParaRPr lang="en-CA" i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58266" y="2290812"/>
            <a:ext cx="5038206" cy="2389472"/>
          </a:xfrm>
        </p:spPr>
        <p:txBody>
          <a:bodyPr>
            <a:normAutofit fontScale="92500"/>
          </a:bodyPr>
          <a:lstStyle/>
          <a:p>
            <a:r>
              <a:rPr lang="en-CA" i="1" dirty="0" smtClean="0"/>
              <a:t>qMTLab</a:t>
            </a:r>
            <a:r>
              <a:rPr lang="en-CA" dirty="0" smtClean="0"/>
              <a:t> provides a convenient interface to fit your qMTI data and visualize the parameters maps</a:t>
            </a:r>
          </a:p>
          <a:p>
            <a:r>
              <a:rPr lang="en-CA" dirty="0" smtClean="0"/>
              <a:t>First define or load your acquisition protocol parameters, using the Options panel</a:t>
            </a:r>
          </a:p>
          <a:p>
            <a:pPr lvl="1"/>
            <a:r>
              <a:rPr lang="en-CA" dirty="0" smtClean="0"/>
              <a:t>Once set, protocol can be saved for later use</a:t>
            </a:r>
          </a:p>
          <a:p>
            <a:pPr lvl="1"/>
            <a:endParaRPr lang="en-CA" dirty="0" smtClean="0"/>
          </a:p>
        </p:txBody>
      </p:sp>
      <p:sp>
        <p:nvSpPr>
          <p:cNvPr id="16" name="Espace réservé du contenu 15"/>
          <p:cNvSpPr>
            <a:spLocks noGrp="1"/>
          </p:cNvSpPr>
          <p:nvPr>
            <p:ph sz="half" idx="2"/>
          </p:nvPr>
        </p:nvSpPr>
        <p:spPr>
          <a:xfrm>
            <a:off x="558265" y="4821987"/>
            <a:ext cx="5038206" cy="1233907"/>
          </a:xfrm>
          <a:solidFill>
            <a:srgbClr val="0070C0"/>
          </a:solidFill>
          <a:ln w="9525">
            <a:solidFill>
              <a:schemeClr val="tx1"/>
            </a:solidFill>
          </a:ln>
        </p:spPr>
        <p:txBody>
          <a:bodyPr lIns="216000" tIns="0" rIns="216000" anchor="ctr" anchorCtr="0"/>
          <a:lstStyle/>
          <a:p>
            <a:pPr marL="87313" lvl="1" indent="0" algn="ctr">
              <a:buNone/>
            </a:pPr>
            <a:r>
              <a:rPr lang="en-CA" sz="1800" b="1" dirty="0" smtClean="0">
                <a:solidFill>
                  <a:schemeClr val="tx1"/>
                </a:solidFill>
              </a:rPr>
              <a:t>Useful tip</a:t>
            </a:r>
            <a:r>
              <a:rPr lang="en-CA" sz="1800" dirty="0" smtClean="0">
                <a:solidFill>
                  <a:schemeClr val="tx1"/>
                </a:solidFill>
              </a:rPr>
              <a:t> : Replace the “</a:t>
            </a:r>
            <a:r>
              <a:rPr lang="en-CA" sz="1800" dirty="0" err="1" smtClean="0">
                <a:solidFill>
                  <a:schemeClr val="tx1"/>
                </a:solidFill>
              </a:rPr>
              <a:t>DefaultProt.mat</a:t>
            </a:r>
            <a:r>
              <a:rPr lang="en-CA" sz="1800" dirty="0" smtClean="0">
                <a:solidFill>
                  <a:schemeClr val="tx1"/>
                </a:solidFill>
              </a:rPr>
              <a:t>” file with your preferred protocol to have it automatically loaded when you launch qMTLab</a:t>
            </a:r>
            <a:endParaRPr lang="en-CA" sz="1800" dirty="0">
              <a:solidFill>
                <a:schemeClr val="tx1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7</a:t>
            </a:fld>
            <a:endParaRPr lang="fr-CA" dirty="0"/>
          </a:p>
        </p:txBody>
      </p:sp>
      <p:pic>
        <p:nvPicPr>
          <p:cNvPr id="4" name="qMTLab-Protoco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3568" y="2290813"/>
            <a:ext cx="6045048" cy="37650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ZoneTexte 10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133993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Easy configuration of fitting options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0397" y="2271563"/>
            <a:ext cx="4726004" cy="2351074"/>
          </a:xfrm>
        </p:spPr>
        <p:txBody>
          <a:bodyPr>
            <a:normAutofit fontScale="77500" lnSpcReduction="20000"/>
          </a:bodyPr>
          <a:lstStyle/>
          <a:p>
            <a:r>
              <a:rPr lang="en-CA" dirty="0" smtClean="0"/>
              <a:t>Use default fitting options or experiment with your own</a:t>
            </a:r>
          </a:p>
          <a:p>
            <a:pPr lvl="1"/>
            <a:r>
              <a:rPr lang="en-CA" dirty="0" smtClean="0"/>
              <a:t>Choose the model you want to use</a:t>
            </a:r>
          </a:p>
          <a:p>
            <a:pPr lvl="1"/>
            <a:r>
              <a:rPr lang="en-CA" dirty="0" smtClean="0"/>
              <a:t>Select the lineshape of the restricted pool (Gaussian, Lorentzian, </a:t>
            </a:r>
            <a:r>
              <a:rPr lang="en-CA" dirty="0" err="1" smtClean="0"/>
              <a:t>SuperLorentzian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Keep certain parameters fixed</a:t>
            </a:r>
          </a:p>
          <a:p>
            <a:pPr lvl="1"/>
            <a:r>
              <a:rPr lang="en-CA" dirty="0" smtClean="0"/>
              <a:t>R1r : Fix to a certain value, set = R1f, or fit</a:t>
            </a:r>
          </a:p>
          <a:p>
            <a:pPr lvl="1"/>
            <a:r>
              <a:rPr lang="en-CA" dirty="0" smtClean="0"/>
              <a:t>Set starting search point</a:t>
            </a:r>
          </a:p>
          <a:p>
            <a:pPr lvl="1"/>
            <a:r>
              <a:rPr lang="en-CA" dirty="0" smtClean="0"/>
              <a:t>Define lower and upper bounds</a:t>
            </a:r>
          </a:p>
          <a:p>
            <a:pPr lvl="1"/>
            <a:r>
              <a:rPr lang="en-CA" dirty="0" smtClean="0"/>
              <a:t>Save your preferences for later use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8</a:t>
            </a:fld>
            <a:endParaRPr lang="fr-CA" dirty="0"/>
          </a:p>
        </p:txBody>
      </p:sp>
      <p:sp>
        <p:nvSpPr>
          <p:cNvPr id="15" name="Espace réservé du contenu 15"/>
          <p:cNvSpPr txBox="1">
            <a:spLocks/>
          </p:cNvSpPr>
          <p:nvPr/>
        </p:nvSpPr>
        <p:spPr>
          <a:xfrm>
            <a:off x="878306" y="4824663"/>
            <a:ext cx="3874167" cy="139616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lIns="216000" tIns="0" rIns="216000" anchor="ctr" anchorCtr="0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lvl="1" indent="0" algn="ctr">
              <a:buFont typeface="Wingdings" pitchFamily="2" charset="2"/>
              <a:buNone/>
            </a:pPr>
            <a:r>
              <a:rPr lang="en-CA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Useful tip</a:t>
            </a:r>
            <a:r>
              <a:rPr lang="en-CA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Replace the “</a:t>
            </a:r>
            <a:r>
              <a:rPr lang="en-CA" sz="1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DefaultFitOpt.mat</a:t>
            </a:r>
            <a:r>
              <a:rPr lang="en-CA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file with your preferred fitting options to have them automatically loaded when you launch qMTLab</a:t>
            </a:r>
            <a:endParaRPr lang="en-CA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qMTLab-FitOp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2" y="2168892"/>
            <a:ext cx="6409020" cy="39917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283359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Importing your data</a:t>
            </a:r>
            <a:endParaRPr lang="en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59330" y="2202433"/>
            <a:ext cx="4523873" cy="2529038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Load your qMTI data</a:t>
            </a:r>
          </a:p>
          <a:p>
            <a:r>
              <a:rPr lang="en-CA" dirty="0" smtClean="0"/>
              <a:t>Preview your maps for quality control</a:t>
            </a:r>
          </a:p>
          <a:p>
            <a:r>
              <a:rPr lang="en-CA" dirty="0" smtClean="0"/>
              <a:t>Test the fitting on selected voxels</a:t>
            </a:r>
          </a:p>
          <a:p>
            <a:r>
              <a:rPr lang="en-CA" dirty="0" smtClean="0"/>
              <a:t>Hit the « Fit Data » button</a:t>
            </a:r>
          </a:p>
          <a:p>
            <a:r>
              <a:rPr lang="en-CA" dirty="0" smtClean="0"/>
              <a:t>Results are saved in your working directory as a single .mat file and separate maps as .</a:t>
            </a:r>
            <a:r>
              <a:rPr lang="en-CA" dirty="0" err="1" smtClean="0"/>
              <a:t>nii</a:t>
            </a:r>
            <a:r>
              <a:rPr lang="en-CA" dirty="0" smtClean="0"/>
              <a:t> files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ISMRM 2016, Singapore, e-poster #3205</a:t>
            </a:r>
            <a:endParaRPr lang="fr-CA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smtClean="0"/>
              <a:t>Quantitative magnetization transfer made easy with qMTLab</a:t>
            </a:r>
            <a:endParaRPr lang="fr-C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7B874-6E75-46C8-B248-2D22AA83991D}" type="slidenum">
              <a:rPr lang="fr-CA" smtClean="0"/>
              <a:pPr/>
              <a:t>9</a:t>
            </a:fld>
            <a:endParaRPr lang="fr-CA" dirty="0"/>
          </a:p>
        </p:txBody>
      </p:sp>
      <p:sp>
        <p:nvSpPr>
          <p:cNvPr id="17" name="Espace réservé du contenu 15"/>
          <p:cNvSpPr txBox="1">
            <a:spLocks/>
          </p:cNvSpPr>
          <p:nvPr/>
        </p:nvSpPr>
        <p:spPr>
          <a:xfrm>
            <a:off x="558265" y="4872789"/>
            <a:ext cx="4726004" cy="134513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lIns="216000" tIns="0" rIns="216000" anchor="ctr" anchorCtr="0"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lvl="1" indent="0" algn="ctr">
              <a:buNone/>
            </a:pPr>
            <a:r>
              <a:rPr lang="en-CA" sz="1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Useful tip</a:t>
            </a:r>
            <a:r>
              <a:rPr lang="en-CA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CA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 all your files in </a:t>
            </a:r>
            <a:r>
              <a:rPr lang="en-CA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</a:t>
            </a:r>
            <a:r>
              <a:rPr lang="en-CA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 and select it as your « Work dir. </a:t>
            </a:r>
            <a:r>
              <a:rPr lang="en-CA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br>
              <a:rPr lang="en-CA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en-CA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</a:t>
            </a:r>
            <a:r>
              <a:rPr lang="en-CA" sz="18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files,protocol</a:t>
            </a:r>
            <a:r>
              <a:rPr lang="en-CA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fitting options are </a:t>
            </a:r>
            <a:r>
              <a:rPr lang="en-CA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</a:t>
            </a:r>
            <a:r>
              <a:rPr lang="en-CA" sz="1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</a:t>
            </a:r>
            <a:endParaRPr lang="en-CA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qMTLab-FitD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4532" y="2195407"/>
            <a:ext cx="6458368" cy="4022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11506023" y="6466916"/>
            <a:ext cx="357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smtClean="0"/>
              <a:t>/17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8948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À bandes">
  <a:themeElements>
    <a:clrScheme name="À bandes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À bandes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À bande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 de couleurs</Template>
  <TotalTime>2783</TotalTime>
  <Words>1516</Words>
  <Application>Microsoft Office PowerPoint</Application>
  <PresentationFormat>Grand écran</PresentationFormat>
  <Paragraphs>226</Paragraphs>
  <Slides>17</Slides>
  <Notes>7</Notes>
  <HiddenSlides>0</HiddenSlides>
  <MMClips>8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Times New Roman</vt:lpstr>
      <vt:lpstr>Wingdings</vt:lpstr>
      <vt:lpstr>Corbel</vt:lpstr>
      <vt:lpstr>Arial Narrow</vt:lpstr>
      <vt:lpstr>Calibri</vt:lpstr>
      <vt:lpstr>À bandes</vt:lpstr>
      <vt:lpstr>Quantitative Magnetization Transfer Imaging Made Easy with</vt:lpstr>
      <vt:lpstr>What is qMTLab</vt:lpstr>
      <vt:lpstr>Why we developed qMTLab</vt:lpstr>
      <vt:lpstr>What is magnetization transfer imaging</vt:lpstr>
      <vt:lpstr>The two-pool model</vt:lpstr>
      <vt:lpstr>Acquisition methods</vt:lpstr>
      <vt:lpstr>Data fitting with qMTLab</vt:lpstr>
      <vt:lpstr>Easy configuration of fitting options</vt:lpstr>
      <vt:lpstr>Importing your data</vt:lpstr>
      <vt:lpstr>Fit results visualization</vt:lpstr>
      <vt:lpstr>Data simulation</vt:lpstr>
      <vt:lpstr>Single Voxel Curve</vt:lpstr>
      <vt:lpstr>Sensitivity Analysis</vt:lpstr>
      <vt:lpstr>Multi Voxel Distribution</vt:lpstr>
      <vt:lpstr>Integrating qMTLab in your pipeline</vt:lpstr>
      <vt:lpstr>What’s coming up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Magnetization Transfer Imaging Made Easy with qMTLab</dc:title>
  <dc:creator>Jean-Francois Cabana</dc:creator>
  <cp:lastModifiedBy>Jean-Francois Cabana</cp:lastModifiedBy>
  <cp:revision>103</cp:revision>
  <dcterms:created xsi:type="dcterms:W3CDTF">2016-03-26T18:54:36Z</dcterms:created>
  <dcterms:modified xsi:type="dcterms:W3CDTF">2016-05-03T17:13:10Z</dcterms:modified>
</cp:coreProperties>
</file>